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0" r:id="rId2"/>
    <p:sldId id="297" r:id="rId3"/>
    <p:sldId id="325" r:id="rId4"/>
    <p:sldId id="264" r:id="rId5"/>
    <p:sldId id="261" r:id="rId6"/>
    <p:sldId id="336" r:id="rId7"/>
    <p:sldId id="270" r:id="rId8"/>
    <p:sldId id="328" r:id="rId9"/>
    <p:sldId id="337" r:id="rId10"/>
    <p:sldId id="269" r:id="rId11"/>
    <p:sldId id="273" r:id="rId12"/>
    <p:sldId id="274" r:id="rId13"/>
    <p:sldId id="272" r:id="rId14"/>
    <p:sldId id="324" r:id="rId15"/>
    <p:sldId id="322" r:id="rId16"/>
    <p:sldId id="329" r:id="rId17"/>
    <p:sldId id="338" r:id="rId18"/>
    <p:sldId id="363" r:id="rId19"/>
    <p:sldId id="288" r:id="rId20"/>
    <p:sldId id="330" r:id="rId21"/>
    <p:sldId id="339" r:id="rId22"/>
    <p:sldId id="278" r:id="rId23"/>
    <p:sldId id="279" r:id="rId24"/>
    <p:sldId id="280" r:id="rId25"/>
    <p:sldId id="281" r:id="rId26"/>
    <p:sldId id="334" r:id="rId27"/>
    <p:sldId id="331" r:id="rId28"/>
    <p:sldId id="284" r:id="rId29"/>
    <p:sldId id="286" r:id="rId30"/>
    <p:sldId id="285" r:id="rId31"/>
    <p:sldId id="287" r:id="rId32"/>
    <p:sldId id="289" r:id="rId33"/>
    <p:sldId id="362" r:id="rId34"/>
    <p:sldId id="290" r:id="rId35"/>
    <p:sldId id="291" r:id="rId36"/>
    <p:sldId id="292" r:id="rId37"/>
    <p:sldId id="293" r:id="rId38"/>
    <p:sldId id="294" r:id="rId39"/>
    <p:sldId id="295" r:id="rId40"/>
    <p:sldId id="351" r:id="rId41"/>
    <p:sldId id="352" r:id="rId42"/>
    <p:sldId id="353" r:id="rId43"/>
    <p:sldId id="354" r:id="rId44"/>
    <p:sldId id="355" r:id="rId45"/>
    <p:sldId id="356" r:id="rId46"/>
    <p:sldId id="296" r:id="rId47"/>
    <p:sldId id="364" r:id="rId48"/>
    <p:sldId id="365" r:id="rId49"/>
    <p:sldId id="366" r:id="rId50"/>
    <p:sldId id="367" r:id="rId51"/>
    <p:sldId id="368" r:id="rId52"/>
    <p:sldId id="359" r:id="rId53"/>
    <p:sldId id="316" r:id="rId54"/>
    <p:sldId id="317" r:id="rId55"/>
    <p:sldId id="360" r:id="rId56"/>
    <p:sldId id="318" r:id="rId57"/>
    <p:sldId id="369" r:id="rId58"/>
    <p:sldId id="370" r:id="rId59"/>
    <p:sldId id="321" r:id="rId60"/>
    <p:sldId id="259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사용자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9D4"/>
    <a:srgbClr val="F8F8F8"/>
    <a:srgbClr val="D04D6F"/>
    <a:srgbClr val="D97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1278" autoAdjust="0"/>
  </p:normalViewPr>
  <p:slideViewPr>
    <p:cSldViewPr snapToGrid="0" snapToObjects="1">
      <p:cViewPr>
        <p:scale>
          <a:sx n="100" d="100"/>
          <a:sy n="100" d="100"/>
        </p:scale>
        <p:origin x="360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F7159-AEA2-0A4C-9D7B-449924EC0965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7C98-C77B-324B-9932-454793A7E2A9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63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00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91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29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407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0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47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190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718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853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11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2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86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6121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1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26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8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743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387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433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090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81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86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VM</a:t>
            </a:r>
            <a:r>
              <a:rPr kumimoji="1" lang="en-US" altLang="ko-KR" baseline="0" dirty="0" smtClean="0"/>
              <a:t> : </a:t>
            </a:r>
            <a:r>
              <a:rPr kumimoji="1" lang="ko-KR" altLang="en-US" baseline="0" dirty="0" smtClean="0"/>
              <a:t>배포가 적고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안정적으로 구동되어야 하는 상황</a:t>
            </a:r>
            <a:r>
              <a:rPr kumimoji="1" lang="en-US" altLang="ko-KR" baseline="0" dirty="0" smtClean="0"/>
              <a:t>(VM</a:t>
            </a:r>
            <a:r>
              <a:rPr kumimoji="1" lang="ko-KR" altLang="en-US" baseline="0" dirty="0" smtClean="0"/>
              <a:t>끼리 독립적이라 침투하기 어려움</a:t>
            </a:r>
            <a:r>
              <a:rPr kumimoji="1" lang="en-US" altLang="ko-KR" baseline="0" dirty="0" smtClean="0"/>
              <a:t>)</a:t>
            </a:r>
          </a:p>
          <a:p>
            <a:r>
              <a:rPr kumimoji="1" lang="en-US" altLang="ko-KR" baseline="0" dirty="0" smtClean="0"/>
              <a:t>Container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:</a:t>
            </a:r>
            <a:r>
              <a:rPr kumimoji="1" lang="ko-KR" altLang="en-US" baseline="0" dirty="0" smtClean="0"/>
              <a:t> 빠르고 적시에 배포가 이루어져야 하는 상황</a:t>
            </a:r>
            <a:r>
              <a:rPr kumimoji="1" lang="en-US" altLang="ko-KR" baseline="0" dirty="0" smtClean="0"/>
              <a:t>(</a:t>
            </a:r>
            <a:r>
              <a:rPr kumimoji="1" lang="ko-KR" altLang="en-US" baseline="0" dirty="0" smtClean="0"/>
              <a:t>퍼포먼스 극대화 및 쉬운 확장 가능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경량화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네트워크 부하 감소</a:t>
            </a:r>
            <a:r>
              <a:rPr kumimoji="1" lang="en-US" altLang="ko-KR" baseline="0" dirty="0" smtClean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9820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45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39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47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482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7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33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생성한</a:t>
            </a:r>
            <a:r>
              <a:rPr kumimoji="1" lang="ko-KR" altLang="en-US" baseline="0" dirty="0" smtClean="0"/>
              <a:t> 오브젝트</a:t>
            </a:r>
            <a:r>
              <a:rPr kumimoji="1" lang="ko-KR" altLang="en-US" dirty="0" smtClean="0"/>
              <a:t>들 유저별로 모두 삭제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나는 </a:t>
            </a:r>
            <a:r>
              <a:rPr kumimoji="1" lang="en-US" altLang="ko-KR" dirty="0" smtClean="0"/>
              <a:t>deployment</a:t>
            </a:r>
            <a:r>
              <a:rPr kumimoji="1" lang="ko-KR" altLang="en-US" dirty="0" smtClean="0"/>
              <a:t>만 삭제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Kubectl</a:t>
            </a:r>
            <a:r>
              <a:rPr kumimoji="1" lang="en-US" altLang="ko-KR" dirty="0" smtClean="0"/>
              <a:t> delete </a:t>
            </a:r>
            <a:r>
              <a:rPr kumimoji="1" lang="en-US" altLang="ko-KR" dirty="0" err="1" smtClean="0"/>
              <a:t>deploy,svc</a:t>
            </a:r>
            <a:r>
              <a:rPr kumimoji="1" lang="en-US" altLang="ko-KR" dirty="0" smtClean="0"/>
              <a:t> --all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405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958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23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200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61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98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66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6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6043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01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57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189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700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018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7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6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417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501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43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69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1630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http://169.56.83.52/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12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71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43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9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37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2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7C98-C77B-324B-9932-454793A7E2A9}" type="slidenum">
              <a:rPr kumimoji="1" lang="ko-KR" altLang="en-US" smtClean="0"/>
              <a:t>15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15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0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053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직사각형 698"/>
          <p:cNvSpPr/>
          <p:nvPr userDrawn="1"/>
        </p:nvSpPr>
        <p:spPr>
          <a:xfrm>
            <a:off x="294667" y="333375"/>
            <a:ext cx="11622678" cy="6194425"/>
          </a:xfrm>
          <a:prstGeom prst="rect">
            <a:avLst/>
          </a:prstGeom>
          <a:solidFill>
            <a:schemeClr val="bg1"/>
          </a:solidFill>
          <a:ln w="76200">
            <a:solidFill>
              <a:srgbClr val="FFFFFF">
                <a:alpha val="20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977" name="직선 연결선 976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8" name="직선 연결선 977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직사각형 978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980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94" name="직사각형 993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9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96" name="직선 연결선 995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7" name="직선 연결선 996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5" name="직사각형 4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7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5" name="그룹 14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0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6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146374" y="152400"/>
              <a:ext cx="9683426" cy="6580584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158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-02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-65113"/>
            <a:ext cx="12297509" cy="6950497"/>
            <a:chOff x="0" y="-65113"/>
            <a:chExt cx="9991726" cy="6950497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0" y="2627969"/>
              <a:ext cx="9991726" cy="4257415"/>
            </a:xfrm>
            <a:custGeom>
              <a:avLst/>
              <a:gdLst>
                <a:gd name="T0" fmla="*/ 3998 w 3999"/>
                <a:gd name="T1" fmla="*/ 916 h 1703"/>
                <a:gd name="T2" fmla="*/ 3619 w 3999"/>
                <a:gd name="T3" fmla="*/ 916 h 1703"/>
                <a:gd name="T4" fmla="*/ 3587 w 3999"/>
                <a:gd name="T5" fmla="*/ 916 h 1703"/>
                <a:gd name="T6" fmla="*/ 3516 w 3999"/>
                <a:gd name="T7" fmla="*/ 916 h 1703"/>
                <a:gd name="T8" fmla="*/ 3540 w 3999"/>
                <a:gd name="T9" fmla="*/ 728 h 1703"/>
                <a:gd name="T10" fmla="*/ 2812 w 3999"/>
                <a:gd name="T11" fmla="*/ 0 h 1703"/>
                <a:gd name="T12" fmla="*/ 2084 w 3999"/>
                <a:gd name="T13" fmla="*/ 728 h 1703"/>
                <a:gd name="T14" fmla="*/ 2108 w 3999"/>
                <a:gd name="T15" fmla="*/ 916 h 1703"/>
                <a:gd name="T16" fmla="*/ 2037 w 3999"/>
                <a:gd name="T17" fmla="*/ 916 h 1703"/>
                <a:gd name="T18" fmla="*/ 2005 w 3999"/>
                <a:gd name="T19" fmla="*/ 916 h 1703"/>
                <a:gd name="T20" fmla="*/ 0 w 3999"/>
                <a:gd name="T21" fmla="*/ 916 h 1703"/>
                <a:gd name="T22" fmla="*/ 0 w 3999"/>
                <a:gd name="T23" fmla="*/ 1703 h 1703"/>
                <a:gd name="T24" fmla="*/ 3999 w 3999"/>
                <a:gd name="T25" fmla="*/ 1703 h 1703"/>
                <a:gd name="T26" fmla="*/ 3999 w 3999"/>
                <a:gd name="T27" fmla="*/ 916 h 1703"/>
                <a:gd name="T28" fmla="*/ 3998 w 3999"/>
                <a:gd name="T29" fmla="*/ 916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9" h="1703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0" name="Freeform 123"/>
            <p:cNvSpPr>
              <a:spLocks/>
            </p:cNvSpPr>
            <p:nvPr userDrawn="1"/>
          </p:nvSpPr>
          <p:spPr bwMode="auto">
            <a:xfrm>
              <a:off x="7023496" y="2011387"/>
              <a:ext cx="2405677" cy="2407279"/>
            </a:xfrm>
            <a:custGeom>
              <a:avLst/>
              <a:gdLst>
                <a:gd name="T0" fmla="*/ 732 w 962"/>
                <a:gd name="T1" fmla="*/ 469 h 962"/>
                <a:gd name="T2" fmla="*/ 843 w 962"/>
                <a:gd name="T3" fmla="*/ 700 h 962"/>
                <a:gd name="T4" fmla="*/ 883 w 962"/>
                <a:gd name="T5" fmla="*/ 962 h 962"/>
                <a:gd name="T6" fmla="*/ 883 w 962"/>
                <a:gd name="T7" fmla="*/ 962 h 962"/>
                <a:gd name="T8" fmla="*/ 962 w 962"/>
                <a:gd name="T9" fmla="*/ 962 h 962"/>
                <a:gd name="T10" fmla="*/ 962 w 962"/>
                <a:gd name="T11" fmla="*/ 962 h 962"/>
                <a:gd name="T12" fmla="*/ 886 w 962"/>
                <a:gd name="T13" fmla="*/ 588 h 962"/>
                <a:gd name="T14" fmla="*/ 538 w 962"/>
                <a:gd name="T15" fmla="*/ 165 h 962"/>
                <a:gd name="T16" fmla="*/ 286 w 962"/>
                <a:gd name="T17" fmla="*/ 44 h 962"/>
                <a:gd name="T18" fmla="*/ 0 w 962"/>
                <a:gd name="T19" fmla="*/ 0 h 962"/>
                <a:gd name="T20" fmla="*/ 0 w 962"/>
                <a:gd name="T21" fmla="*/ 79 h 962"/>
                <a:gd name="T22" fmla="*/ 344 w 962"/>
                <a:gd name="T23" fmla="*/ 148 h 962"/>
                <a:gd name="T24" fmla="*/ 732 w 962"/>
                <a:gd name="T25" fmla="*/ 469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D04D6F"/>
                </a:gs>
                <a:gs pos="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359723" y="-65113"/>
              <a:ext cx="14288" cy="3175"/>
            </a:xfrm>
            <a:custGeom>
              <a:avLst/>
              <a:gdLst>
                <a:gd name="T0" fmla="*/ 3 w 6"/>
                <a:gd name="T1" fmla="*/ 0 h 1"/>
                <a:gd name="T2" fmla="*/ 0 w 6"/>
                <a:gd name="T3" fmla="*/ 1 h 1"/>
                <a:gd name="T4" fmla="*/ 6 w 6"/>
                <a:gd name="T5" fmla="*/ 1 h 1"/>
                <a:gd name="T6" fmla="*/ 3 w 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4277048" y="162272"/>
              <a:ext cx="1109663" cy="1106488"/>
            </a:xfrm>
            <a:custGeom>
              <a:avLst/>
              <a:gdLst>
                <a:gd name="T0" fmla="*/ 447 w 452"/>
                <a:gd name="T1" fmla="*/ 0 h 451"/>
                <a:gd name="T2" fmla="*/ 441 w 452"/>
                <a:gd name="T3" fmla="*/ 0 h 451"/>
                <a:gd name="T4" fmla="*/ 436 w 452"/>
                <a:gd name="T5" fmla="*/ 7 h 451"/>
                <a:gd name="T6" fmla="*/ 437 w 452"/>
                <a:gd name="T7" fmla="*/ 11 h 451"/>
                <a:gd name="T8" fmla="*/ 386 w 452"/>
                <a:gd name="T9" fmla="*/ 63 h 451"/>
                <a:gd name="T10" fmla="*/ 376 w 452"/>
                <a:gd name="T11" fmla="*/ 59 h 451"/>
                <a:gd name="T12" fmla="*/ 359 w 452"/>
                <a:gd name="T13" fmla="*/ 76 h 451"/>
                <a:gd name="T14" fmla="*/ 363 w 452"/>
                <a:gd name="T15" fmla="*/ 86 h 451"/>
                <a:gd name="T16" fmla="*/ 0 w 452"/>
                <a:gd name="T17" fmla="*/ 448 h 451"/>
                <a:gd name="T18" fmla="*/ 3 w 452"/>
                <a:gd name="T19" fmla="*/ 451 h 451"/>
                <a:gd name="T20" fmla="*/ 365 w 452"/>
                <a:gd name="T21" fmla="*/ 89 h 451"/>
                <a:gd name="T22" fmla="*/ 376 w 452"/>
                <a:gd name="T23" fmla="*/ 92 h 451"/>
                <a:gd name="T24" fmla="*/ 392 w 452"/>
                <a:gd name="T25" fmla="*/ 76 h 451"/>
                <a:gd name="T26" fmla="*/ 389 w 452"/>
                <a:gd name="T27" fmla="*/ 66 h 451"/>
                <a:gd name="T28" fmla="*/ 440 w 452"/>
                <a:gd name="T29" fmla="*/ 14 h 451"/>
                <a:gd name="T30" fmla="*/ 444 w 452"/>
                <a:gd name="T31" fmla="*/ 15 h 451"/>
                <a:gd name="T32" fmla="*/ 452 w 452"/>
                <a:gd name="T33" fmla="*/ 7 h 451"/>
                <a:gd name="T34" fmla="*/ 447 w 452"/>
                <a:gd name="T3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2" h="451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2612740" y="3818483"/>
              <a:ext cx="1482725" cy="1482725"/>
            </a:xfrm>
            <a:custGeom>
              <a:avLst/>
              <a:gdLst>
                <a:gd name="T0" fmla="*/ 600 w 604"/>
                <a:gd name="T1" fmla="*/ 0 h 604"/>
                <a:gd name="T2" fmla="*/ 226 w 604"/>
                <a:gd name="T3" fmla="*/ 374 h 604"/>
                <a:gd name="T4" fmla="*/ 216 w 604"/>
                <a:gd name="T5" fmla="*/ 371 h 604"/>
                <a:gd name="T6" fmla="*/ 199 w 604"/>
                <a:gd name="T7" fmla="*/ 388 h 604"/>
                <a:gd name="T8" fmla="*/ 202 w 604"/>
                <a:gd name="T9" fmla="*/ 398 h 604"/>
                <a:gd name="T10" fmla="*/ 119 w 604"/>
                <a:gd name="T11" fmla="*/ 481 h 604"/>
                <a:gd name="T12" fmla="*/ 89 w 604"/>
                <a:gd name="T13" fmla="*/ 469 h 604"/>
                <a:gd name="T14" fmla="*/ 44 w 604"/>
                <a:gd name="T15" fmla="*/ 515 h 604"/>
                <a:gd name="T16" fmla="*/ 55 w 604"/>
                <a:gd name="T17" fmla="*/ 545 h 604"/>
                <a:gd name="T18" fmla="*/ 0 w 604"/>
                <a:gd name="T19" fmla="*/ 600 h 604"/>
                <a:gd name="T20" fmla="*/ 4 w 604"/>
                <a:gd name="T21" fmla="*/ 604 h 604"/>
                <a:gd name="T22" fmla="*/ 59 w 604"/>
                <a:gd name="T23" fmla="*/ 549 h 604"/>
                <a:gd name="T24" fmla="*/ 89 w 604"/>
                <a:gd name="T25" fmla="*/ 560 h 604"/>
                <a:gd name="T26" fmla="*/ 134 w 604"/>
                <a:gd name="T27" fmla="*/ 515 h 604"/>
                <a:gd name="T28" fmla="*/ 123 w 604"/>
                <a:gd name="T29" fmla="*/ 485 h 604"/>
                <a:gd name="T30" fmla="*/ 206 w 604"/>
                <a:gd name="T31" fmla="*/ 402 h 604"/>
                <a:gd name="T32" fmla="*/ 216 w 604"/>
                <a:gd name="T33" fmla="*/ 405 h 604"/>
                <a:gd name="T34" fmla="*/ 233 w 604"/>
                <a:gd name="T35" fmla="*/ 388 h 604"/>
                <a:gd name="T36" fmla="*/ 230 w 604"/>
                <a:gd name="T37" fmla="*/ 378 h 604"/>
                <a:gd name="T38" fmla="*/ 604 w 604"/>
                <a:gd name="T39" fmla="*/ 4 h 604"/>
                <a:gd name="T40" fmla="*/ 600 w 604"/>
                <a:gd name="T41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4" h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351535" y="2727300"/>
              <a:ext cx="1479550" cy="1482725"/>
            </a:xfrm>
            <a:custGeom>
              <a:avLst/>
              <a:gdLst>
                <a:gd name="T0" fmla="*/ 600 w 603"/>
                <a:gd name="T1" fmla="*/ 0 h 604"/>
                <a:gd name="T2" fmla="*/ 179 w 603"/>
                <a:gd name="T3" fmla="*/ 421 h 604"/>
                <a:gd name="T4" fmla="*/ 165 w 603"/>
                <a:gd name="T5" fmla="*/ 417 h 604"/>
                <a:gd name="T6" fmla="*/ 143 w 603"/>
                <a:gd name="T7" fmla="*/ 440 h 604"/>
                <a:gd name="T8" fmla="*/ 147 w 603"/>
                <a:gd name="T9" fmla="*/ 453 h 604"/>
                <a:gd name="T10" fmla="*/ 0 w 603"/>
                <a:gd name="T11" fmla="*/ 600 h 604"/>
                <a:gd name="T12" fmla="*/ 4 w 603"/>
                <a:gd name="T13" fmla="*/ 604 h 604"/>
                <a:gd name="T14" fmla="*/ 151 w 603"/>
                <a:gd name="T15" fmla="*/ 457 h 604"/>
                <a:gd name="T16" fmla="*/ 165 w 603"/>
                <a:gd name="T17" fmla="*/ 462 h 604"/>
                <a:gd name="T18" fmla="*/ 188 w 603"/>
                <a:gd name="T19" fmla="*/ 440 h 604"/>
                <a:gd name="T20" fmla="*/ 183 w 603"/>
                <a:gd name="T21" fmla="*/ 425 h 604"/>
                <a:gd name="T22" fmla="*/ 603 w 603"/>
                <a:gd name="T23" fmla="*/ 4 h 604"/>
                <a:gd name="T24" fmla="*/ 600 w 603"/>
                <a:gd name="T25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3" h="604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60635" y="936600"/>
              <a:ext cx="1479997" cy="1477104"/>
            </a:xfrm>
            <a:custGeom>
              <a:avLst/>
              <a:gdLst>
                <a:gd name="T0" fmla="*/ 637 w 662"/>
                <a:gd name="T1" fmla="*/ 0 h 660"/>
                <a:gd name="T2" fmla="*/ 613 w 662"/>
                <a:gd name="T3" fmla="*/ 24 h 660"/>
                <a:gd name="T4" fmla="*/ 617 w 662"/>
                <a:gd name="T5" fmla="*/ 38 h 660"/>
                <a:gd name="T6" fmla="*/ 116 w 662"/>
                <a:gd name="T7" fmla="*/ 539 h 660"/>
                <a:gd name="T8" fmla="*/ 112 w 662"/>
                <a:gd name="T9" fmla="*/ 538 h 660"/>
                <a:gd name="T10" fmla="*/ 100 w 662"/>
                <a:gd name="T11" fmla="*/ 550 h 660"/>
                <a:gd name="T12" fmla="*/ 101 w 662"/>
                <a:gd name="T13" fmla="*/ 554 h 660"/>
                <a:gd name="T14" fmla="*/ 0 w 662"/>
                <a:gd name="T15" fmla="*/ 655 h 660"/>
                <a:gd name="T16" fmla="*/ 4 w 662"/>
                <a:gd name="T17" fmla="*/ 660 h 660"/>
                <a:gd name="T18" fmla="*/ 105 w 662"/>
                <a:gd name="T19" fmla="*/ 560 h 660"/>
                <a:gd name="T20" fmla="*/ 112 w 662"/>
                <a:gd name="T21" fmla="*/ 562 h 660"/>
                <a:gd name="T22" fmla="*/ 124 w 662"/>
                <a:gd name="T23" fmla="*/ 550 h 660"/>
                <a:gd name="T24" fmla="*/ 121 w 662"/>
                <a:gd name="T25" fmla="*/ 543 h 660"/>
                <a:gd name="T26" fmla="*/ 621 w 662"/>
                <a:gd name="T27" fmla="*/ 43 h 660"/>
                <a:gd name="T28" fmla="*/ 637 w 662"/>
                <a:gd name="T29" fmla="*/ 49 h 660"/>
                <a:gd name="T30" fmla="*/ 662 w 662"/>
                <a:gd name="T31" fmla="*/ 24 h 660"/>
                <a:gd name="T32" fmla="*/ 637 w 662"/>
                <a:gd name="T3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2" h="660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624210" y="132358"/>
              <a:ext cx="1429361" cy="1429361"/>
            </a:xfrm>
            <a:custGeom>
              <a:avLst/>
              <a:gdLst>
                <a:gd name="T0" fmla="*/ 635 w 639"/>
                <a:gd name="T1" fmla="*/ 0 h 639"/>
                <a:gd name="T2" fmla="*/ 634 w 639"/>
                <a:gd name="T3" fmla="*/ 0 h 639"/>
                <a:gd name="T4" fmla="*/ 143 w 639"/>
                <a:gd name="T5" fmla="*/ 491 h 639"/>
                <a:gd name="T6" fmla="*/ 125 w 639"/>
                <a:gd name="T7" fmla="*/ 484 h 639"/>
                <a:gd name="T8" fmla="*/ 97 w 639"/>
                <a:gd name="T9" fmla="*/ 512 h 639"/>
                <a:gd name="T10" fmla="*/ 104 w 639"/>
                <a:gd name="T11" fmla="*/ 530 h 639"/>
                <a:gd name="T12" fmla="*/ 0 w 639"/>
                <a:gd name="T13" fmla="*/ 634 h 639"/>
                <a:gd name="T14" fmla="*/ 5 w 639"/>
                <a:gd name="T15" fmla="*/ 639 h 639"/>
                <a:gd name="T16" fmla="*/ 109 w 639"/>
                <a:gd name="T17" fmla="*/ 534 h 639"/>
                <a:gd name="T18" fmla="*/ 125 w 639"/>
                <a:gd name="T19" fmla="*/ 539 h 639"/>
                <a:gd name="T20" fmla="*/ 152 w 639"/>
                <a:gd name="T21" fmla="*/ 512 h 639"/>
                <a:gd name="T22" fmla="*/ 147 w 639"/>
                <a:gd name="T23" fmla="*/ 496 h 639"/>
                <a:gd name="T24" fmla="*/ 639 w 639"/>
                <a:gd name="T25" fmla="*/ 4 h 639"/>
                <a:gd name="T26" fmla="*/ 635 w 639"/>
                <a:gd name="T2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9" h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17" name="Oval 20"/>
            <p:cNvSpPr>
              <a:spLocks noChangeArrowheads="1"/>
            </p:cNvSpPr>
            <p:nvPr userDrawn="1"/>
          </p:nvSpPr>
          <p:spPr bwMode="auto">
            <a:xfrm>
              <a:off x="5457056" y="2852936"/>
              <a:ext cx="3130550" cy="3133725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6057131" y="3575249"/>
              <a:ext cx="1931988" cy="1746250"/>
              <a:chOff x="5994400" y="3611563"/>
              <a:chExt cx="1931988" cy="1746250"/>
            </a:xfrm>
            <a:solidFill>
              <a:srgbClr val="FFFFFF">
                <a:alpha val="69804"/>
              </a:srgbClr>
            </a:solidFill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6691313" y="3783013"/>
                <a:ext cx="111125" cy="196850"/>
              </a:xfrm>
              <a:custGeom>
                <a:avLst/>
                <a:gdLst>
                  <a:gd name="T0" fmla="*/ 36 w 45"/>
                  <a:gd name="T1" fmla="*/ 0 h 80"/>
                  <a:gd name="T2" fmla="*/ 12 w 45"/>
                  <a:gd name="T3" fmla="*/ 12 h 80"/>
                  <a:gd name="T4" fmla="*/ 0 w 45"/>
                  <a:gd name="T5" fmla="*/ 41 h 80"/>
                  <a:gd name="T6" fmla="*/ 12 w 45"/>
                  <a:gd name="T7" fmla="*/ 70 h 80"/>
                  <a:gd name="T8" fmla="*/ 28 w 45"/>
                  <a:gd name="T9" fmla="*/ 80 h 80"/>
                  <a:gd name="T10" fmla="*/ 45 w 45"/>
                  <a:gd name="T11" fmla="*/ 70 h 80"/>
                  <a:gd name="T12" fmla="*/ 38 w 45"/>
                  <a:gd name="T13" fmla="*/ 58 h 80"/>
                  <a:gd name="T14" fmla="*/ 29 w 45"/>
                  <a:gd name="T15" fmla="*/ 53 h 80"/>
                  <a:gd name="T16" fmla="*/ 24 w 45"/>
                  <a:gd name="T17" fmla="*/ 41 h 80"/>
                  <a:gd name="T18" fmla="*/ 29 w 45"/>
                  <a:gd name="T19" fmla="*/ 29 h 80"/>
                  <a:gd name="T20" fmla="*/ 34 w 45"/>
                  <a:gd name="T21" fmla="*/ 25 h 80"/>
                  <a:gd name="T22" fmla="*/ 24 w 45"/>
                  <a:gd name="T23" fmla="*/ 16 h 80"/>
                  <a:gd name="T24" fmla="*/ 24 w 45"/>
                  <a:gd name="T25" fmla="*/ 12 h 80"/>
                  <a:gd name="T26" fmla="*/ 36 w 45"/>
                  <a:gd name="T2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0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7005638" y="3783013"/>
                <a:ext cx="98425" cy="141288"/>
              </a:xfrm>
              <a:custGeom>
                <a:avLst/>
                <a:gdLst>
                  <a:gd name="T0" fmla="*/ 0 w 40"/>
                  <a:gd name="T1" fmla="*/ 0 h 57"/>
                  <a:gd name="T2" fmla="*/ 13 w 40"/>
                  <a:gd name="T3" fmla="*/ 12 h 57"/>
                  <a:gd name="T4" fmla="*/ 14 w 40"/>
                  <a:gd name="T5" fmla="*/ 14 h 57"/>
                  <a:gd name="T6" fmla="*/ 13 w 40"/>
                  <a:gd name="T7" fmla="*/ 16 h 57"/>
                  <a:gd name="T8" fmla="*/ 5 w 40"/>
                  <a:gd name="T9" fmla="*/ 25 h 57"/>
                  <a:gd name="T10" fmla="*/ 11 w 40"/>
                  <a:gd name="T11" fmla="*/ 29 h 57"/>
                  <a:gd name="T12" fmla="*/ 16 w 40"/>
                  <a:gd name="T13" fmla="*/ 41 h 57"/>
                  <a:gd name="T14" fmla="*/ 16 w 40"/>
                  <a:gd name="T15" fmla="*/ 44 h 57"/>
                  <a:gd name="T16" fmla="*/ 24 w 40"/>
                  <a:gd name="T17" fmla="*/ 57 h 57"/>
                  <a:gd name="T18" fmla="*/ 40 w 40"/>
                  <a:gd name="T19" fmla="*/ 47 h 57"/>
                  <a:gd name="T20" fmla="*/ 40 w 40"/>
                  <a:gd name="T21" fmla="*/ 41 h 57"/>
                  <a:gd name="T22" fmla="*/ 28 w 40"/>
                  <a:gd name="T23" fmla="*/ 12 h 57"/>
                  <a:gd name="T24" fmla="*/ 0 w 40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57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6961188" y="3906838"/>
                <a:ext cx="138113" cy="77788"/>
              </a:xfrm>
              <a:custGeom>
                <a:avLst/>
                <a:gdLst>
                  <a:gd name="T0" fmla="*/ 31 w 56"/>
                  <a:gd name="T1" fmla="*/ 0 h 32"/>
                  <a:gd name="T2" fmla="*/ 29 w 56"/>
                  <a:gd name="T3" fmla="*/ 3 h 32"/>
                  <a:gd name="T4" fmla="*/ 17 w 56"/>
                  <a:gd name="T5" fmla="*/ 8 h 32"/>
                  <a:gd name="T6" fmla="*/ 12 w 56"/>
                  <a:gd name="T7" fmla="*/ 8 h 32"/>
                  <a:gd name="T8" fmla="*/ 0 w 56"/>
                  <a:gd name="T9" fmla="*/ 15 h 32"/>
                  <a:gd name="T10" fmla="*/ 9 w 56"/>
                  <a:gd name="T11" fmla="*/ 32 h 32"/>
                  <a:gd name="T12" fmla="*/ 17 w 56"/>
                  <a:gd name="T13" fmla="*/ 32 h 32"/>
                  <a:gd name="T14" fmla="*/ 46 w 56"/>
                  <a:gd name="T15" fmla="*/ 20 h 32"/>
                  <a:gd name="T16" fmla="*/ 56 w 56"/>
                  <a:gd name="T17" fmla="*/ 4 h 32"/>
                  <a:gd name="T18" fmla="*/ 43 w 56"/>
                  <a:gd name="T19" fmla="*/ 13 h 32"/>
                  <a:gd name="T20" fmla="*/ 41 w 56"/>
                  <a:gd name="T21" fmla="*/ 13 h 32"/>
                  <a:gd name="T22" fmla="*/ 41 w 56"/>
                  <a:gd name="T23" fmla="*/ 13 h 32"/>
                  <a:gd name="T24" fmla="*/ 39 w 56"/>
                  <a:gd name="T25" fmla="*/ 12 h 32"/>
                  <a:gd name="T26" fmla="*/ 31 w 56"/>
                  <a:gd name="T2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32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765925" y="3783013"/>
                <a:ext cx="260350" cy="201613"/>
              </a:xfrm>
              <a:custGeom>
                <a:avLst/>
                <a:gdLst>
                  <a:gd name="T0" fmla="*/ 14 w 106"/>
                  <a:gd name="T1" fmla="*/ 0 h 82"/>
                  <a:gd name="T2" fmla="*/ 0 w 106"/>
                  <a:gd name="T3" fmla="*/ 14 h 82"/>
                  <a:gd name="T4" fmla="*/ 9 w 106"/>
                  <a:gd name="T5" fmla="*/ 24 h 82"/>
                  <a:gd name="T6" fmla="*/ 12 w 106"/>
                  <a:gd name="T7" fmla="*/ 24 h 82"/>
                  <a:gd name="T8" fmla="*/ 24 w 106"/>
                  <a:gd name="T9" fmla="*/ 29 h 82"/>
                  <a:gd name="T10" fmla="*/ 37 w 106"/>
                  <a:gd name="T11" fmla="*/ 41 h 82"/>
                  <a:gd name="T12" fmla="*/ 24 w 106"/>
                  <a:gd name="T13" fmla="*/ 53 h 82"/>
                  <a:gd name="T14" fmla="*/ 14 w 106"/>
                  <a:gd name="T15" fmla="*/ 58 h 82"/>
                  <a:gd name="T16" fmla="*/ 21 w 106"/>
                  <a:gd name="T17" fmla="*/ 70 h 82"/>
                  <a:gd name="T18" fmla="*/ 21 w 106"/>
                  <a:gd name="T19" fmla="*/ 72 h 82"/>
                  <a:gd name="T20" fmla="*/ 20 w 106"/>
                  <a:gd name="T21" fmla="*/ 73 h 82"/>
                  <a:gd name="T22" fmla="*/ 5 w 106"/>
                  <a:gd name="T23" fmla="*/ 82 h 82"/>
                  <a:gd name="T24" fmla="*/ 12 w 106"/>
                  <a:gd name="T25" fmla="*/ 82 h 82"/>
                  <a:gd name="T26" fmla="*/ 41 w 106"/>
                  <a:gd name="T27" fmla="*/ 70 h 82"/>
                  <a:gd name="T28" fmla="*/ 54 w 106"/>
                  <a:gd name="T29" fmla="*/ 58 h 82"/>
                  <a:gd name="T30" fmla="*/ 67 w 106"/>
                  <a:gd name="T31" fmla="*/ 70 h 82"/>
                  <a:gd name="T32" fmla="*/ 82 w 106"/>
                  <a:gd name="T33" fmla="*/ 80 h 82"/>
                  <a:gd name="T34" fmla="*/ 74 w 106"/>
                  <a:gd name="T35" fmla="*/ 65 h 82"/>
                  <a:gd name="T36" fmla="*/ 75 w 106"/>
                  <a:gd name="T37" fmla="*/ 61 h 82"/>
                  <a:gd name="T38" fmla="*/ 86 w 106"/>
                  <a:gd name="T39" fmla="*/ 55 h 82"/>
                  <a:gd name="T40" fmla="*/ 84 w 106"/>
                  <a:gd name="T41" fmla="*/ 53 h 82"/>
                  <a:gd name="T42" fmla="*/ 71 w 106"/>
                  <a:gd name="T43" fmla="*/ 41 h 82"/>
                  <a:gd name="T44" fmla="*/ 84 w 106"/>
                  <a:gd name="T45" fmla="*/ 29 h 82"/>
                  <a:gd name="T46" fmla="*/ 96 w 106"/>
                  <a:gd name="T47" fmla="*/ 24 h 82"/>
                  <a:gd name="T48" fmla="*/ 106 w 106"/>
                  <a:gd name="T49" fmla="*/ 14 h 82"/>
                  <a:gd name="T50" fmla="*/ 91 w 106"/>
                  <a:gd name="T51" fmla="*/ 0 h 82"/>
                  <a:gd name="T52" fmla="*/ 68 w 106"/>
                  <a:gd name="T53" fmla="*/ 11 h 82"/>
                  <a:gd name="T54" fmla="*/ 54 w 106"/>
                  <a:gd name="T55" fmla="*/ 24 h 82"/>
                  <a:gd name="T56" fmla="*/ 41 w 106"/>
                  <a:gd name="T57" fmla="*/ 12 h 82"/>
                  <a:gd name="T58" fmla="*/ 14 w 106"/>
                  <a:gd name="T5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82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6805613" y="4643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7718425" y="4429125"/>
                <a:ext cx="14288" cy="26988"/>
              </a:xfrm>
              <a:custGeom>
                <a:avLst/>
                <a:gdLst>
                  <a:gd name="T0" fmla="*/ 3 w 6"/>
                  <a:gd name="T1" fmla="*/ 0 h 11"/>
                  <a:gd name="T2" fmla="*/ 3 w 6"/>
                  <a:gd name="T3" fmla="*/ 0 h 11"/>
                  <a:gd name="T4" fmla="*/ 1 w 6"/>
                  <a:gd name="T5" fmla="*/ 8 h 11"/>
                  <a:gd name="T6" fmla="*/ 0 w 6"/>
                  <a:gd name="T7" fmla="*/ 11 h 11"/>
                  <a:gd name="T8" fmla="*/ 6 w 6"/>
                  <a:gd name="T9" fmla="*/ 11 h 11"/>
                  <a:gd name="T10" fmla="*/ 5 w 6"/>
                  <a:gd name="T11" fmla="*/ 8 h 11"/>
                  <a:gd name="T12" fmla="*/ 3 w 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7361238" y="4487863"/>
                <a:ext cx="79375" cy="42863"/>
              </a:xfrm>
              <a:custGeom>
                <a:avLst/>
                <a:gdLst>
                  <a:gd name="T0" fmla="*/ 16 w 32"/>
                  <a:gd name="T1" fmla="*/ 0 h 17"/>
                  <a:gd name="T2" fmla="*/ 15 w 32"/>
                  <a:gd name="T3" fmla="*/ 0 h 17"/>
                  <a:gd name="T4" fmla="*/ 6 w 32"/>
                  <a:gd name="T5" fmla="*/ 6 h 17"/>
                  <a:gd name="T6" fmla="*/ 0 w 32"/>
                  <a:gd name="T7" fmla="*/ 9 h 17"/>
                  <a:gd name="T8" fmla="*/ 10 w 32"/>
                  <a:gd name="T9" fmla="*/ 15 h 17"/>
                  <a:gd name="T10" fmla="*/ 16 w 32"/>
                  <a:gd name="T11" fmla="*/ 17 h 17"/>
                  <a:gd name="T12" fmla="*/ 22 w 32"/>
                  <a:gd name="T13" fmla="*/ 15 h 17"/>
                  <a:gd name="T14" fmla="*/ 32 w 32"/>
                  <a:gd name="T15" fmla="*/ 9 h 17"/>
                  <a:gd name="T16" fmla="*/ 17 w 32"/>
                  <a:gd name="T17" fmla="*/ 0 h 17"/>
                  <a:gd name="T18" fmla="*/ 16 w 32"/>
                  <a:gd name="T1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7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7720013" y="4792663"/>
                <a:ext cx="22225" cy="30163"/>
              </a:xfrm>
              <a:custGeom>
                <a:avLst/>
                <a:gdLst>
                  <a:gd name="T0" fmla="*/ 9 w 9"/>
                  <a:gd name="T1" fmla="*/ 0 h 12"/>
                  <a:gd name="T2" fmla="*/ 7 w 9"/>
                  <a:gd name="T3" fmla="*/ 0 h 12"/>
                  <a:gd name="T4" fmla="*/ 7 w 9"/>
                  <a:gd name="T5" fmla="*/ 7 h 12"/>
                  <a:gd name="T6" fmla="*/ 4 w 9"/>
                  <a:gd name="T7" fmla="*/ 10 h 12"/>
                  <a:gd name="T8" fmla="*/ 2 w 9"/>
                  <a:gd name="T9" fmla="*/ 7 h 12"/>
                  <a:gd name="T10" fmla="*/ 2 w 9"/>
                  <a:gd name="T11" fmla="*/ 0 h 12"/>
                  <a:gd name="T12" fmla="*/ 0 w 9"/>
                  <a:gd name="T13" fmla="*/ 0 h 12"/>
                  <a:gd name="T14" fmla="*/ 0 w 9"/>
                  <a:gd name="T15" fmla="*/ 7 h 12"/>
                  <a:gd name="T16" fmla="*/ 4 w 9"/>
                  <a:gd name="T17" fmla="*/ 12 h 12"/>
                  <a:gd name="T18" fmla="*/ 9 w 9"/>
                  <a:gd name="T19" fmla="*/ 7 h 12"/>
                  <a:gd name="T20" fmla="*/ 9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769225" y="4432300"/>
                <a:ext cx="17463" cy="17463"/>
              </a:xfrm>
              <a:custGeom>
                <a:avLst/>
                <a:gdLst>
                  <a:gd name="T0" fmla="*/ 2 w 7"/>
                  <a:gd name="T1" fmla="*/ 0 h 7"/>
                  <a:gd name="T2" fmla="*/ 0 w 7"/>
                  <a:gd name="T3" fmla="*/ 0 h 7"/>
                  <a:gd name="T4" fmla="*/ 0 w 7"/>
                  <a:gd name="T5" fmla="*/ 7 h 7"/>
                  <a:gd name="T6" fmla="*/ 3 w 7"/>
                  <a:gd name="T7" fmla="*/ 7 h 7"/>
                  <a:gd name="T8" fmla="*/ 7 w 7"/>
                  <a:gd name="T9" fmla="*/ 3 h 7"/>
                  <a:gd name="T10" fmla="*/ 2 w 7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3" name="Freeform 31"/>
              <p:cNvSpPr>
                <a:spLocks noEditPoints="1"/>
              </p:cNvSpPr>
              <p:nvPr/>
            </p:nvSpPr>
            <p:spPr bwMode="auto">
              <a:xfrm>
                <a:off x="7653338" y="4752975"/>
                <a:ext cx="107950" cy="106363"/>
              </a:xfrm>
              <a:custGeom>
                <a:avLst/>
                <a:gdLst>
                  <a:gd name="T0" fmla="*/ 3 w 44"/>
                  <a:gd name="T1" fmla="*/ 40 h 43"/>
                  <a:gd name="T2" fmla="*/ 3 w 44"/>
                  <a:gd name="T3" fmla="*/ 3 h 43"/>
                  <a:gd name="T4" fmla="*/ 41 w 44"/>
                  <a:gd name="T5" fmla="*/ 3 h 43"/>
                  <a:gd name="T6" fmla="*/ 41 w 44"/>
                  <a:gd name="T7" fmla="*/ 40 h 43"/>
                  <a:gd name="T8" fmla="*/ 3 w 44"/>
                  <a:gd name="T9" fmla="*/ 40 h 43"/>
                  <a:gd name="T10" fmla="*/ 42 w 44"/>
                  <a:gd name="T11" fmla="*/ 0 h 43"/>
                  <a:gd name="T12" fmla="*/ 2 w 44"/>
                  <a:gd name="T13" fmla="*/ 0 h 43"/>
                  <a:gd name="T14" fmla="*/ 0 w 44"/>
                  <a:gd name="T15" fmla="*/ 1 h 43"/>
                  <a:gd name="T16" fmla="*/ 0 w 44"/>
                  <a:gd name="T17" fmla="*/ 42 h 43"/>
                  <a:gd name="T18" fmla="*/ 2 w 44"/>
                  <a:gd name="T19" fmla="*/ 43 h 43"/>
                  <a:gd name="T20" fmla="*/ 42 w 44"/>
                  <a:gd name="T21" fmla="*/ 43 h 43"/>
                  <a:gd name="T22" fmla="*/ 44 w 44"/>
                  <a:gd name="T23" fmla="*/ 42 h 43"/>
                  <a:gd name="T24" fmla="*/ 44 w 44"/>
                  <a:gd name="T25" fmla="*/ 1 h 43"/>
                  <a:gd name="T26" fmla="*/ 42 w 44"/>
                  <a:gd name="T2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3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7418388" y="4581525"/>
                <a:ext cx="77788" cy="44450"/>
              </a:xfrm>
              <a:custGeom>
                <a:avLst/>
                <a:gdLst>
                  <a:gd name="T0" fmla="*/ 15 w 32"/>
                  <a:gd name="T1" fmla="*/ 0 h 18"/>
                  <a:gd name="T2" fmla="*/ 11 w 32"/>
                  <a:gd name="T3" fmla="*/ 2 h 18"/>
                  <a:gd name="T4" fmla="*/ 0 w 32"/>
                  <a:gd name="T5" fmla="*/ 9 h 18"/>
                  <a:gd name="T6" fmla="*/ 0 w 32"/>
                  <a:gd name="T7" fmla="*/ 10 h 18"/>
                  <a:gd name="T8" fmla="*/ 15 w 32"/>
                  <a:gd name="T9" fmla="*/ 18 h 18"/>
                  <a:gd name="T10" fmla="*/ 16 w 32"/>
                  <a:gd name="T11" fmla="*/ 18 h 18"/>
                  <a:gd name="T12" fmla="*/ 16 w 32"/>
                  <a:gd name="T13" fmla="*/ 18 h 18"/>
                  <a:gd name="T14" fmla="*/ 32 w 32"/>
                  <a:gd name="T15" fmla="*/ 9 h 18"/>
                  <a:gd name="T16" fmla="*/ 19 w 32"/>
                  <a:gd name="T17" fmla="*/ 2 h 18"/>
                  <a:gd name="T18" fmla="*/ 15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7696200" y="4792663"/>
                <a:ext cx="19050" cy="30163"/>
              </a:xfrm>
              <a:custGeom>
                <a:avLst/>
                <a:gdLst>
                  <a:gd name="T0" fmla="*/ 2 w 8"/>
                  <a:gd name="T1" fmla="*/ 6 h 12"/>
                  <a:gd name="T2" fmla="*/ 2 w 8"/>
                  <a:gd name="T3" fmla="*/ 2 h 12"/>
                  <a:gd name="T4" fmla="*/ 4 w 8"/>
                  <a:gd name="T5" fmla="*/ 2 h 12"/>
                  <a:gd name="T6" fmla="*/ 6 w 8"/>
                  <a:gd name="T7" fmla="*/ 4 h 12"/>
                  <a:gd name="T8" fmla="*/ 4 w 8"/>
                  <a:gd name="T9" fmla="*/ 6 h 12"/>
                  <a:gd name="T10" fmla="*/ 2 w 8"/>
                  <a:gd name="T11" fmla="*/ 6 h 12"/>
                  <a:gd name="T12" fmla="*/ 4 w 8"/>
                  <a:gd name="T13" fmla="*/ 0 h 12"/>
                  <a:gd name="T14" fmla="*/ 0 w 8"/>
                  <a:gd name="T15" fmla="*/ 0 h 12"/>
                  <a:gd name="T16" fmla="*/ 0 w 8"/>
                  <a:gd name="T17" fmla="*/ 12 h 12"/>
                  <a:gd name="T18" fmla="*/ 2 w 8"/>
                  <a:gd name="T19" fmla="*/ 12 h 12"/>
                  <a:gd name="T20" fmla="*/ 2 w 8"/>
                  <a:gd name="T21" fmla="*/ 8 h 12"/>
                  <a:gd name="T22" fmla="*/ 4 w 8"/>
                  <a:gd name="T23" fmla="*/ 8 h 12"/>
                  <a:gd name="T24" fmla="*/ 8 w 8"/>
                  <a:gd name="T25" fmla="*/ 4 h 12"/>
                  <a:gd name="T26" fmla="*/ 4 w 8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12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7307263" y="4581525"/>
                <a:ext cx="79375" cy="44450"/>
              </a:xfrm>
              <a:custGeom>
                <a:avLst/>
                <a:gdLst>
                  <a:gd name="T0" fmla="*/ 16 w 32"/>
                  <a:gd name="T1" fmla="*/ 0 h 18"/>
                  <a:gd name="T2" fmla="*/ 15 w 32"/>
                  <a:gd name="T3" fmla="*/ 0 h 18"/>
                  <a:gd name="T4" fmla="*/ 0 w 32"/>
                  <a:gd name="T5" fmla="*/ 9 h 18"/>
                  <a:gd name="T6" fmla="*/ 16 w 32"/>
                  <a:gd name="T7" fmla="*/ 18 h 18"/>
                  <a:gd name="T8" fmla="*/ 16 w 32"/>
                  <a:gd name="T9" fmla="*/ 18 h 18"/>
                  <a:gd name="T10" fmla="*/ 17 w 32"/>
                  <a:gd name="T11" fmla="*/ 18 h 18"/>
                  <a:gd name="T12" fmla="*/ 31 w 32"/>
                  <a:gd name="T13" fmla="*/ 10 h 18"/>
                  <a:gd name="T14" fmla="*/ 32 w 32"/>
                  <a:gd name="T15" fmla="*/ 9 h 18"/>
                  <a:gd name="T16" fmla="*/ 17 w 32"/>
                  <a:gd name="T17" fmla="*/ 0 h 18"/>
                  <a:gd name="T18" fmla="*/ 16 w 32"/>
                  <a:gd name="T1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8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5994400" y="3611563"/>
                <a:ext cx="1931988" cy="1746250"/>
              </a:xfrm>
              <a:custGeom>
                <a:avLst/>
                <a:gdLst>
                  <a:gd name="T0" fmla="*/ 720 w 787"/>
                  <a:gd name="T1" fmla="*/ 458 h 711"/>
                  <a:gd name="T2" fmla="*/ 726 w 787"/>
                  <a:gd name="T3" fmla="*/ 475 h 711"/>
                  <a:gd name="T4" fmla="*/ 732 w 787"/>
                  <a:gd name="T5" fmla="*/ 486 h 711"/>
                  <a:gd name="T6" fmla="*/ 726 w 787"/>
                  <a:gd name="T7" fmla="*/ 497 h 711"/>
                  <a:gd name="T8" fmla="*/ 720 w 787"/>
                  <a:gd name="T9" fmla="*/ 515 h 711"/>
                  <a:gd name="T10" fmla="*/ 709 w 787"/>
                  <a:gd name="T11" fmla="*/ 519 h 711"/>
                  <a:gd name="T12" fmla="*/ 696 w 787"/>
                  <a:gd name="T13" fmla="*/ 519 h 711"/>
                  <a:gd name="T14" fmla="*/ 681 w 787"/>
                  <a:gd name="T15" fmla="*/ 515 h 711"/>
                  <a:gd name="T16" fmla="*/ 670 w 787"/>
                  <a:gd name="T17" fmla="*/ 507 h 711"/>
                  <a:gd name="T18" fmla="*/ 664 w 787"/>
                  <a:gd name="T19" fmla="*/ 496 h 711"/>
                  <a:gd name="T20" fmla="*/ 670 w 787"/>
                  <a:gd name="T21" fmla="*/ 485 h 711"/>
                  <a:gd name="T22" fmla="*/ 665 w 787"/>
                  <a:gd name="T23" fmla="*/ 469 h 711"/>
                  <a:gd name="T24" fmla="*/ 678 w 787"/>
                  <a:gd name="T25" fmla="*/ 454 h 711"/>
                  <a:gd name="T26" fmla="*/ 690 w 787"/>
                  <a:gd name="T27" fmla="*/ 454 h 711"/>
                  <a:gd name="T28" fmla="*/ 706 w 787"/>
                  <a:gd name="T29" fmla="*/ 458 h 711"/>
                  <a:gd name="T30" fmla="*/ 578 w 787"/>
                  <a:gd name="T31" fmla="*/ 427 h 711"/>
                  <a:gd name="T32" fmla="*/ 613 w 787"/>
                  <a:gd name="T33" fmla="*/ 403 h 711"/>
                  <a:gd name="T34" fmla="*/ 551 w 787"/>
                  <a:gd name="T35" fmla="*/ 436 h 711"/>
                  <a:gd name="T36" fmla="*/ 551 w 787"/>
                  <a:gd name="T37" fmla="*/ 394 h 711"/>
                  <a:gd name="T38" fmla="*/ 570 w 787"/>
                  <a:gd name="T39" fmla="*/ 424 h 711"/>
                  <a:gd name="T40" fmla="*/ 307 w 787"/>
                  <a:gd name="T41" fmla="*/ 402 h 711"/>
                  <a:gd name="T42" fmla="*/ 369 w 787"/>
                  <a:gd name="T43" fmla="*/ 445 h 711"/>
                  <a:gd name="T44" fmla="*/ 332 w 787"/>
                  <a:gd name="T45" fmla="*/ 433 h 711"/>
                  <a:gd name="T46" fmla="*/ 554 w 787"/>
                  <a:gd name="T47" fmla="*/ 386 h 711"/>
                  <a:gd name="T48" fmla="*/ 573 w 787"/>
                  <a:gd name="T49" fmla="*/ 356 h 711"/>
                  <a:gd name="T50" fmla="*/ 573 w 787"/>
                  <a:gd name="T51" fmla="*/ 398 h 711"/>
                  <a:gd name="T52" fmla="*/ 13 w 787"/>
                  <a:gd name="T53" fmla="*/ 507 h 711"/>
                  <a:gd name="T54" fmla="*/ 701 w 787"/>
                  <a:gd name="T55" fmla="*/ 347 h 711"/>
                  <a:gd name="T56" fmla="*/ 726 w 787"/>
                  <a:gd name="T57" fmla="*/ 345 h 711"/>
                  <a:gd name="T58" fmla="*/ 744 w 787"/>
                  <a:gd name="T59" fmla="*/ 353 h 711"/>
                  <a:gd name="T60" fmla="*/ 710 w 787"/>
                  <a:gd name="T61" fmla="*/ 291 h 711"/>
                  <a:gd name="T62" fmla="*/ 688 w 787"/>
                  <a:gd name="T63" fmla="*/ 308 h 711"/>
                  <a:gd name="T64" fmla="*/ 732 w 787"/>
                  <a:gd name="T65" fmla="*/ 291 h 711"/>
                  <a:gd name="T66" fmla="*/ 740 w 787"/>
                  <a:gd name="T67" fmla="*/ 320 h 711"/>
                  <a:gd name="T68" fmla="*/ 729 w 787"/>
                  <a:gd name="T69" fmla="*/ 310 h 711"/>
                  <a:gd name="T70" fmla="*/ 208 w 787"/>
                  <a:gd name="T71" fmla="*/ 220 h 711"/>
                  <a:gd name="T72" fmla="*/ 215 w 787"/>
                  <a:gd name="T73" fmla="*/ 223 h 711"/>
                  <a:gd name="T74" fmla="*/ 231 w 787"/>
                  <a:gd name="T75" fmla="*/ 220 h 711"/>
                  <a:gd name="T76" fmla="*/ 518 w 787"/>
                  <a:gd name="T77" fmla="*/ 200 h 711"/>
                  <a:gd name="T78" fmla="*/ 202 w 787"/>
                  <a:gd name="T79" fmla="*/ 200 h 711"/>
                  <a:gd name="T80" fmla="*/ 144 w 787"/>
                  <a:gd name="T81" fmla="*/ 235 h 711"/>
                  <a:gd name="T82" fmla="*/ 149 w 787"/>
                  <a:gd name="T83" fmla="*/ 239 h 711"/>
                  <a:gd name="T84" fmla="*/ 153 w 787"/>
                  <a:gd name="T85" fmla="*/ 240 h 711"/>
                  <a:gd name="T86" fmla="*/ 292 w 787"/>
                  <a:gd name="T87" fmla="*/ 402 h 711"/>
                  <a:gd name="T88" fmla="*/ 0 w 787"/>
                  <a:gd name="T89" fmla="*/ 317 h 711"/>
                  <a:gd name="T90" fmla="*/ 209 w 787"/>
                  <a:gd name="T91" fmla="*/ 408 h 711"/>
                  <a:gd name="T92" fmla="*/ 299 w 787"/>
                  <a:gd name="T93" fmla="*/ 541 h 711"/>
                  <a:gd name="T94" fmla="*/ 334 w 787"/>
                  <a:gd name="T95" fmla="*/ 684 h 711"/>
                  <a:gd name="T96" fmla="*/ 479 w 787"/>
                  <a:gd name="T97" fmla="*/ 526 h 711"/>
                  <a:gd name="T98" fmla="*/ 430 w 787"/>
                  <a:gd name="T99" fmla="*/ 504 h 711"/>
                  <a:gd name="T100" fmla="*/ 400 w 787"/>
                  <a:gd name="T101" fmla="*/ 473 h 711"/>
                  <a:gd name="T102" fmla="*/ 404 w 787"/>
                  <a:gd name="T103" fmla="*/ 409 h 711"/>
                  <a:gd name="T104" fmla="*/ 635 w 787"/>
                  <a:gd name="T105" fmla="*/ 518 h 711"/>
                  <a:gd name="T106" fmla="*/ 541 w 787"/>
                  <a:gd name="T107" fmla="*/ 477 h 711"/>
                  <a:gd name="T108" fmla="*/ 570 w 787"/>
                  <a:gd name="T109" fmla="*/ 327 h 711"/>
                  <a:gd name="T110" fmla="*/ 787 w 787"/>
                  <a:gd name="T111" fmla="*/ 320 h 711"/>
                  <a:gd name="T112" fmla="*/ 361 w 787"/>
                  <a:gd name="T113" fmla="*/ 308 h 711"/>
                  <a:gd name="T114" fmla="*/ 584 w 787"/>
                  <a:gd name="T115" fmla="*/ 239 h 711"/>
                  <a:gd name="T116" fmla="*/ 588 w 787"/>
                  <a:gd name="T117" fmla="*/ 238 h 711"/>
                  <a:gd name="T118" fmla="*/ 591 w 787"/>
                  <a:gd name="T119" fmla="*/ 235 h 711"/>
                  <a:gd name="T120" fmla="*/ 594 w 787"/>
                  <a:gd name="T121" fmla="*/ 232 h 711"/>
                  <a:gd name="T122" fmla="*/ 595 w 787"/>
                  <a:gd name="T123" fmla="*/ 228 h 711"/>
                  <a:gd name="T124" fmla="*/ 531 w 787"/>
                  <a:gd name="T125" fmla="*/ 2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87" h="711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7669213" y="4792663"/>
                <a:ext cx="22225" cy="30163"/>
              </a:xfrm>
              <a:custGeom>
                <a:avLst/>
                <a:gdLst>
                  <a:gd name="T0" fmla="*/ 6 w 9"/>
                  <a:gd name="T1" fmla="*/ 0 h 12"/>
                  <a:gd name="T2" fmla="*/ 0 w 9"/>
                  <a:gd name="T3" fmla="*/ 6 h 12"/>
                  <a:gd name="T4" fmla="*/ 6 w 9"/>
                  <a:gd name="T5" fmla="*/ 12 h 12"/>
                  <a:gd name="T6" fmla="*/ 9 w 9"/>
                  <a:gd name="T7" fmla="*/ 10 h 12"/>
                  <a:gd name="T8" fmla="*/ 8 w 9"/>
                  <a:gd name="T9" fmla="*/ 9 h 12"/>
                  <a:gd name="T10" fmla="*/ 6 w 9"/>
                  <a:gd name="T11" fmla="*/ 10 h 12"/>
                  <a:gd name="T12" fmla="*/ 3 w 9"/>
                  <a:gd name="T13" fmla="*/ 6 h 12"/>
                  <a:gd name="T14" fmla="*/ 6 w 9"/>
                  <a:gd name="T15" fmla="*/ 2 h 12"/>
                  <a:gd name="T16" fmla="*/ 8 w 9"/>
                  <a:gd name="T17" fmla="*/ 3 h 12"/>
                  <a:gd name="T18" fmla="*/ 9 w 9"/>
                  <a:gd name="T19" fmla="*/ 2 h 12"/>
                  <a:gd name="T20" fmla="*/ 6 w 9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069013" y="4683125"/>
                <a:ext cx="195263" cy="33338"/>
              </a:xfrm>
              <a:custGeom>
                <a:avLst/>
                <a:gdLst>
                  <a:gd name="T0" fmla="*/ 31 w 80"/>
                  <a:gd name="T1" fmla="*/ 0 h 14"/>
                  <a:gd name="T2" fmla="*/ 10 w 80"/>
                  <a:gd name="T3" fmla="*/ 0 h 14"/>
                  <a:gd name="T4" fmla="*/ 0 w 80"/>
                  <a:gd name="T5" fmla="*/ 8 h 14"/>
                  <a:gd name="T6" fmla="*/ 0 w 80"/>
                  <a:gd name="T7" fmla="*/ 14 h 14"/>
                  <a:gd name="T8" fmla="*/ 4 w 80"/>
                  <a:gd name="T9" fmla="*/ 14 h 14"/>
                  <a:gd name="T10" fmla="*/ 4 w 80"/>
                  <a:gd name="T11" fmla="*/ 11 h 14"/>
                  <a:gd name="T12" fmla="*/ 11 w 80"/>
                  <a:gd name="T13" fmla="*/ 4 h 14"/>
                  <a:gd name="T14" fmla="*/ 38 w 80"/>
                  <a:gd name="T15" fmla="*/ 4 h 14"/>
                  <a:gd name="T16" fmla="*/ 74 w 80"/>
                  <a:gd name="T17" fmla="*/ 4 h 14"/>
                  <a:gd name="T18" fmla="*/ 80 w 80"/>
                  <a:gd name="T19" fmla="*/ 4 h 14"/>
                  <a:gd name="T20" fmla="*/ 80 w 80"/>
                  <a:gd name="T21" fmla="*/ 0 h 14"/>
                  <a:gd name="T22" fmla="*/ 68 w 80"/>
                  <a:gd name="T23" fmla="*/ 0 h 14"/>
                  <a:gd name="T24" fmla="*/ 31 w 80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14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149975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88063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178550" y="4697413"/>
                <a:ext cx="25400" cy="22225"/>
              </a:xfrm>
              <a:custGeom>
                <a:avLst/>
                <a:gdLst>
                  <a:gd name="T0" fmla="*/ 5 w 10"/>
                  <a:gd name="T1" fmla="*/ 0 h 9"/>
                  <a:gd name="T2" fmla="*/ 1 w 10"/>
                  <a:gd name="T3" fmla="*/ 4 h 9"/>
                  <a:gd name="T4" fmla="*/ 5 w 10"/>
                  <a:gd name="T5" fmla="*/ 9 h 9"/>
                  <a:gd name="T6" fmla="*/ 5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  <a:gd name="T12" fmla="*/ 5 w 10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210300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5 w 9"/>
                  <a:gd name="T7" fmla="*/ 9 h 9"/>
                  <a:gd name="T8" fmla="*/ 5 w 9"/>
                  <a:gd name="T9" fmla="*/ 9 h 9"/>
                  <a:gd name="T10" fmla="*/ 9 w 9"/>
                  <a:gd name="T11" fmla="*/ 4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118225" y="4697413"/>
                <a:ext cx="22225" cy="22225"/>
              </a:xfrm>
              <a:custGeom>
                <a:avLst/>
                <a:gdLst>
                  <a:gd name="T0" fmla="*/ 5 w 9"/>
                  <a:gd name="T1" fmla="*/ 0 h 9"/>
                  <a:gd name="T2" fmla="*/ 0 w 9"/>
                  <a:gd name="T3" fmla="*/ 4 h 9"/>
                  <a:gd name="T4" fmla="*/ 4 w 9"/>
                  <a:gd name="T5" fmla="*/ 9 h 9"/>
                  <a:gd name="T6" fmla="*/ 5 w 9"/>
                  <a:gd name="T7" fmla="*/ 9 h 9"/>
                  <a:gd name="T8" fmla="*/ 9 w 9"/>
                  <a:gd name="T9" fmla="*/ 5 h 9"/>
                  <a:gd name="T10" fmla="*/ 5 w 9"/>
                  <a:gd name="T11" fmla="*/ 0 h 9"/>
                  <a:gd name="T12" fmla="*/ 5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242050" y="4697413"/>
                <a:ext cx="22225" cy="22225"/>
              </a:xfrm>
              <a:custGeom>
                <a:avLst/>
                <a:gdLst>
                  <a:gd name="T0" fmla="*/ 4 w 9"/>
                  <a:gd name="T1" fmla="*/ 0 h 9"/>
                  <a:gd name="T2" fmla="*/ 4 w 9"/>
                  <a:gd name="T3" fmla="*/ 0 h 9"/>
                  <a:gd name="T4" fmla="*/ 0 w 9"/>
                  <a:gd name="T5" fmla="*/ 4 h 9"/>
                  <a:gd name="T6" fmla="*/ 4 w 9"/>
                  <a:gd name="T7" fmla="*/ 9 h 9"/>
                  <a:gd name="T8" fmla="*/ 4 w 9"/>
                  <a:gd name="T9" fmla="*/ 9 h 9"/>
                  <a:gd name="T10" fmla="*/ 9 w 9"/>
                  <a:gd name="T11" fmla="*/ 4 h 9"/>
                  <a:gd name="T12" fmla="*/ 4 w 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181725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091238" y="4611688"/>
                <a:ext cx="80963" cy="65088"/>
              </a:xfrm>
              <a:custGeom>
                <a:avLst/>
                <a:gdLst>
                  <a:gd name="T0" fmla="*/ 7 w 33"/>
                  <a:gd name="T1" fmla="*/ 0 h 27"/>
                  <a:gd name="T2" fmla="*/ 2 w 33"/>
                  <a:gd name="T3" fmla="*/ 0 h 27"/>
                  <a:gd name="T4" fmla="*/ 0 w 33"/>
                  <a:gd name="T5" fmla="*/ 2 h 27"/>
                  <a:gd name="T6" fmla="*/ 0 w 33"/>
                  <a:gd name="T7" fmla="*/ 24 h 27"/>
                  <a:gd name="T8" fmla="*/ 3 w 33"/>
                  <a:gd name="T9" fmla="*/ 27 h 27"/>
                  <a:gd name="T10" fmla="*/ 15 w 33"/>
                  <a:gd name="T11" fmla="*/ 27 h 27"/>
                  <a:gd name="T12" fmla="*/ 28 w 33"/>
                  <a:gd name="T13" fmla="*/ 26 h 27"/>
                  <a:gd name="T14" fmla="*/ 33 w 33"/>
                  <a:gd name="T15" fmla="*/ 21 h 27"/>
                  <a:gd name="T16" fmla="*/ 33 w 33"/>
                  <a:gd name="T17" fmla="*/ 2 h 27"/>
                  <a:gd name="T18" fmla="*/ 31 w 33"/>
                  <a:gd name="T19" fmla="*/ 0 h 27"/>
                  <a:gd name="T20" fmla="*/ 26 w 33"/>
                  <a:gd name="T21" fmla="*/ 0 h 27"/>
                  <a:gd name="T22" fmla="*/ 20 w 33"/>
                  <a:gd name="T23" fmla="*/ 0 h 27"/>
                  <a:gd name="T24" fmla="*/ 20 w 33"/>
                  <a:gd name="T25" fmla="*/ 11 h 27"/>
                  <a:gd name="T26" fmla="*/ 16 w 33"/>
                  <a:gd name="T27" fmla="*/ 9 h 27"/>
                  <a:gd name="T28" fmla="*/ 13 w 33"/>
                  <a:gd name="T29" fmla="*/ 11 h 27"/>
                  <a:gd name="T30" fmla="*/ 13 w 33"/>
                  <a:gd name="T31" fmla="*/ 0 h 27"/>
                  <a:gd name="T32" fmla="*/ 7 w 33"/>
                  <a:gd name="T3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" h="27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6142038" y="4554538"/>
                <a:ext cx="95250" cy="41275"/>
              </a:xfrm>
              <a:custGeom>
                <a:avLst/>
                <a:gdLst>
                  <a:gd name="T0" fmla="*/ 31 w 39"/>
                  <a:gd name="T1" fmla="*/ 0 h 17"/>
                  <a:gd name="T2" fmla="*/ 29 w 39"/>
                  <a:gd name="T3" fmla="*/ 1 h 17"/>
                  <a:gd name="T4" fmla="*/ 29 w 39"/>
                  <a:gd name="T5" fmla="*/ 3 h 17"/>
                  <a:gd name="T6" fmla="*/ 33 w 39"/>
                  <a:gd name="T7" fmla="*/ 7 h 17"/>
                  <a:gd name="T8" fmla="*/ 2 w 39"/>
                  <a:gd name="T9" fmla="*/ 7 h 17"/>
                  <a:gd name="T10" fmla="*/ 0 w 39"/>
                  <a:gd name="T11" fmla="*/ 9 h 17"/>
                  <a:gd name="T12" fmla="*/ 2 w 39"/>
                  <a:gd name="T13" fmla="*/ 11 h 17"/>
                  <a:gd name="T14" fmla="*/ 33 w 39"/>
                  <a:gd name="T15" fmla="*/ 11 h 17"/>
                  <a:gd name="T16" fmla="*/ 29 w 39"/>
                  <a:gd name="T17" fmla="*/ 14 h 17"/>
                  <a:gd name="T18" fmla="*/ 29 w 39"/>
                  <a:gd name="T19" fmla="*/ 17 h 17"/>
                  <a:gd name="T20" fmla="*/ 31 w 39"/>
                  <a:gd name="T21" fmla="*/ 17 h 17"/>
                  <a:gd name="T22" fmla="*/ 32 w 39"/>
                  <a:gd name="T23" fmla="*/ 17 h 17"/>
                  <a:gd name="T24" fmla="*/ 38 w 39"/>
                  <a:gd name="T25" fmla="*/ 10 h 17"/>
                  <a:gd name="T26" fmla="*/ 39 w 39"/>
                  <a:gd name="T27" fmla="*/ 9 h 17"/>
                  <a:gd name="T28" fmla="*/ 38 w 39"/>
                  <a:gd name="T29" fmla="*/ 7 h 17"/>
                  <a:gd name="T30" fmla="*/ 32 w 39"/>
                  <a:gd name="T31" fmla="*/ 1 h 17"/>
                  <a:gd name="T32" fmla="*/ 31 w 39"/>
                  <a:gd name="T3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17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107113" y="4572000"/>
                <a:ext cx="26988" cy="9525"/>
              </a:xfrm>
              <a:custGeom>
                <a:avLst/>
                <a:gdLst>
                  <a:gd name="T0" fmla="*/ 10 w 11"/>
                  <a:gd name="T1" fmla="*/ 0 h 4"/>
                  <a:gd name="T2" fmla="*/ 2 w 11"/>
                  <a:gd name="T3" fmla="*/ 0 h 4"/>
                  <a:gd name="T4" fmla="*/ 0 w 11"/>
                  <a:gd name="T5" fmla="*/ 2 h 4"/>
                  <a:gd name="T6" fmla="*/ 2 w 11"/>
                  <a:gd name="T7" fmla="*/ 4 h 4"/>
                  <a:gd name="T8" fmla="*/ 10 w 11"/>
                  <a:gd name="T9" fmla="*/ 4 h 4"/>
                  <a:gd name="T10" fmla="*/ 11 w 11"/>
                  <a:gd name="T11" fmla="*/ 2 h 4"/>
                  <a:gd name="T12" fmla="*/ 10 w 1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4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800" dirty="0"/>
              </a:p>
            </p:txBody>
          </p:sp>
        </p:grpSp>
        <p:sp>
          <p:nvSpPr>
            <p:cNvPr id="19" name="Freeform 34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0" name="Freeform 40"/>
            <p:cNvSpPr>
              <a:spLocks/>
            </p:cNvSpPr>
            <p:nvPr userDrawn="1"/>
          </p:nvSpPr>
          <p:spPr bwMode="auto">
            <a:xfrm>
              <a:off x="4900613" y="2395538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1" name="Freeform 41"/>
            <p:cNvSpPr>
              <a:spLocks/>
            </p:cNvSpPr>
            <p:nvPr userDrawn="1"/>
          </p:nvSpPr>
          <p:spPr bwMode="auto">
            <a:xfrm>
              <a:off x="5006156" y="2420726"/>
              <a:ext cx="4051300" cy="2484438"/>
            </a:xfrm>
            <a:custGeom>
              <a:avLst/>
              <a:gdLst>
                <a:gd name="T0" fmla="*/ 1292 w 1658"/>
                <a:gd name="T1" fmla="*/ 141 h 1016"/>
                <a:gd name="T2" fmla="*/ 829 w 1658"/>
                <a:gd name="T3" fmla="*/ 0 h 1016"/>
                <a:gd name="T4" fmla="*/ 507 w 1658"/>
                <a:gd name="T5" fmla="*/ 65 h 1016"/>
                <a:gd name="T6" fmla="*/ 142 w 1658"/>
                <a:gd name="T7" fmla="*/ 365 h 1016"/>
                <a:gd name="T8" fmla="*/ 0 w 1658"/>
                <a:gd name="T9" fmla="*/ 828 h 1016"/>
                <a:gd name="T10" fmla="*/ 22 w 1658"/>
                <a:gd name="T11" fmla="*/ 1016 h 1016"/>
                <a:gd name="T12" fmla="*/ 54 w 1658"/>
                <a:gd name="T13" fmla="*/ 1016 h 1016"/>
                <a:gd name="T14" fmla="*/ 32 w 1658"/>
                <a:gd name="T15" fmla="*/ 828 h 1016"/>
                <a:gd name="T16" fmla="*/ 95 w 1658"/>
                <a:gd name="T17" fmla="*/ 518 h 1016"/>
                <a:gd name="T18" fmla="*/ 383 w 1658"/>
                <a:gd name="T19" fmla="*/ 168 h 1016"/>
                <a:gd name="T20" fmla="*/ 829 w 1658"/>
                <a:gd name="T21" fmla="*/ 31 h 1016"/>
                <a:gd name="T22" fmla="*/ 1139 w 1658"/>
                <a:gd name="T23" fmla="*/ 94 h 1016"/>
                <a:gd name="T24" fmla="*/ 1490 w 1658"/>
                <a:gd name="T25" fmla="*/ 383 h 1016"/>
                <a:gd name="T26" fmla="*/ 1626 w 1658"/>
                <a:gd name="T27" fmla="*/ 828 h 1016"/>
                <a:gd name="T28" fmla="*/ 1604 w 1658"/>
                <a:gd name="T29" fmla="*/ 1016 h 1016"/>
                <a:gd name="T30" fmla="*/ 1636 w 1658"/>
                <a:gd name="T31" fmla="*/ 1016 h 1016"/>
                <a:gd name="T32" fmla="*/ 1658 w 1658"/>
                <a:gd name="T33" fmla="*/ 828 h 1016"/>
                <a:gd name="T34" fmla="*/ 1593 w 1658"/>
                <a:gd name="T35" fmla="*/ 506 h 1016"/>
                <a:gd name="T36" fmla="*/ 1292 w 1658"/>
                <a:gd name="T37" fmla="*/ 141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8" h="1016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 flip="none" rotWithShape="1">
              <a:gsLst>
                <a:gs pos="90000">
                  <a:srgbClr val="D04D6F"/>
                </a:gs>
                <a:gs pos="100000">
                  <a:srgbClr val="453C5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 dirty="0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9991726" cy="6858000"/>
            </a:xfrm>
            <a:prstGeom prst="rect">
              <a:avLst/>
            </a:prstGeom>
            <a:noFill/>
            <a:ln w="38100">
              <a:solidFill>
                <a:srgbClr val="D04D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sp>
        <p:nvSpPr>
          <p:cNvPr id="50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512610" y="1700809"/>
            <a:ext cx="8245012" cy="9769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2000" indent="0">
              <a:spcBef>
                <a:spcPts val="200"/>
              </a:spcBef>
              <a:buNone/>
              <a:defRPr lang="ko-KR" altLang="en-US" sz="5500" b="1" spc="-100" baseline="0" dirty="0">
                <a:solidFill>
                  <a:srgbClr val="D04D6F"/>
                </a:solidFill>
                <a:latin typeface="Noto Sans CJK TC Black" pitchFamily="34" charset="-127"/>
                <a:ea typeface="Noto Sans CJK TC Black" pitchFamily="34" charset="-127"/>
              </a:defRPr>
            </a:lvl1pPr>
          </a:lstStyle>
          <a:p>
            <a:pPr>
              <a:spcBef>
                <a:spcPts val="200"/>
              </a:spcBef>
            </a:pPr>
            <a:r>
              <a:rPr lang="ko-KR" altLang="en-US" dirty="0" smtClean="0">
                <a:solidFill>
                  <a:schemeClr val="tx1"/>
                </a:solidFill>
              </a:rPr>
              <a:t>제목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75656" y="2684543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3600" b="0" baseline="0">
                <a:solidFill>
                  <a:srgbClr val="D04D6F"/>
                </a:solidFill>
                <a:latin typeface="Noto Sans CJK KR Medium" pitchFamily="34" charset="-127"/>
                <a:ea typeface="Noto Sans CJK KR Medium" pitchFamily="34" charset="-127"/>
              </a:defRPr>
            </a:lvl1pPr>
          </a:lstStyle>
          <a:p>
            <a:pPr lvl="0"/>
            <a:r>
              <a:rPr lang="ko-KR" altLang="en-US" dirty="0" smtClean="0"/>
              <a:t>부제목</a:t>
            </a:r>
            <a:endParaRPr lang="ko-KR" altLang="en-US" dirty="0"/>
          </a:p>
        </p:txBody>
      </p:sp>
      <p:sp>
        <p:nvSpPr>
          <p:cNvPr id="5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75656" y="3220251"/>
            <a:ext cx="8230997" cy="3131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689861" y="6221634"/>
            <a:ext cx="67798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CJK JP Bold" pitchFamily="34" charset="-127"/>
                <a:ea typeface="Noto Sans CJK JP Bold" pitchFamily="34" charset="-127"/>
              </a:rPr>
              <a:t>Copyrightⓒ2018 by SK CLOUDZ LABS All rights reserved.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33" y="6087038"/>
            <a:ext cx="1245356" cy="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33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직사각형 287"/>
          <p:cNvSpPr/>
          <p:nvPr userDrawn="1"/>
        </p:nvSpPr>
        <p:spPr>
          <a:xfrm>
            <a:off x="453293" y="440668"/>
            <a:ext cx="11394830" cy="583264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cxnSp>
        <p:nvCxnSpPr>
          <p:cNvPr id="294" name="직선 연결선 29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직사각형 29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29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98" name="직사각형 297"/>
          <p:cNvSpPr/>
          <p:nvPr userDrawn="1"/>
        </p:nvSpPr>
        <p:spPr bwMode="auto">
          <a:xfrm>
            <a:off x="410308" y="1260950"/>
            <a:ext cx="11357707" cy="5084375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2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202423" y="531904"/>
            <a:ext cx="8230997" cy="4168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84600" indent="0">
              <a:buNone/>
              <a:defRPr sz="2400" b="0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제목을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303" name="직선 연결선 302"/>
          <p:cNvCxnSpPr/>
          <p:nvPr userDrawn="1"/>
        </p:nvCxnSpPr>
        <p:spPr>
          <a:xfrm>
            <a:off x="423986" y="1016732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 userDrawn="1"/>
        </p:nvCxnSpPr>
        <p:spPr>
          <a:xfrm>
            <a:off x="423986" y="1016734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417148" y="1398061"/>
            <a:ext cx="11357707" cy="50270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3" name="텍스트 개체 틀 2"/>
          <p:cNvSpPr>
            <a:spLocks noGrp="1"/>
          </p:cNvSpPr>
          <p:nvPr>
            <p:ph type="body" sz="quarter" idx="19" hasCustomPrompt="1"/>
          </p:nvPr>
        </p:nvSpPr>
        <p:spPr>
          <a:xfrm>
            <a:off x="423986" y="944725"/>
            <a:ext cx="11354079" cy="360039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 anchorCtr="0">
            <a:noAutofit/>
          </a:bodyPr>
          <a:lstStyle>
            <a:lvl1pPr marL="84600" indent="0">
              <a:buNone/>
              <a:defRPr sz="1200" b="0" spc="0">
                <a:solidFill>
                  <a:schemeClr val="bg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75" name="텍스트 개체 틀 2"/>
          <p:cNvSpPr>
            <a:spLocks noGrp="1"/>
          </p:cNvSpPr>
          <p:nvPr>
            <p:ph type="body" sz="quarter" idx="20" hasCustomPrompt="1"/>
          </p:nvPr>
        </p:nvSpPr>
        <p:spPr>
          <a:xfrm>
            <a:off x="533122" y="1484785"/>
            <a:ext cx="11158693" cy="255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 anchorCtr="0">
            <a:noAutofit/>
          </a:bodyPr>
          <a:lstStyle>
            <a:lvl1pPr marL="84600" indent="0" algn="ctr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텍스트를 입력하십시오</a:t>
            </a:r>
            <a:endParaRPr lang="ko-KR" altLang="en-US" dirty="0"/>
          </a:p>
        </p:txBody>
      </p:sp>
      <p:sp>
        <p:nvSpPr>
          <p:cNvPr id="8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1" y="487420"/>
            <a:ext cx="11463216" cy="389698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84600" indent="0">
              <a:buNone/>
              <a:defRPr sz="1700" b="0" strike="noStrike" baseline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슬라이드의 제목을 입력해주세요</a:t>
            </a:r>
            <a:endParaRPr lang="ko-KR" altLang="en-US" dirty="0"/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21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22" name="직선 연결선 21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7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377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.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86565"/>
            <a:ext cx="6721765" cy="2844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84600" indent="0">
              <a:buNone/>
              <a:defRPr sz="1200" b="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err="1" smtClean="0"/>
              <a:t>장명을</a:t>
            </a:r>
            <a:r>
              <a:rPr lang="ko-KR" altLang="en-US" dirty="0" smtClean="0"/>
              <a:t> 입력해주세요</a:t>
            </a:r>
            <a:endParaRPr lang="ko-KR" altLang="en-US" dirty="0"/>
          </a:p>
        </p:txBody>
      </p:sp>
      <p:sp>
        <p:nvSpPr>
          <p:cNvPr id="18" name="텍스트 개체 틀 2"/>
          <p:cNvSpPr>
            <a:spLocks noGrp="1"/>
          </p:cNvSpPr>
          <p:nvPr>
            <p:ph type="body" sz="quarter" idx="21" hasCustomPrompt="1"/>
          </p:nvPr>
        </p:nvSpPr>
        <p:spPr>
          <a:xfrm>
            <a:off x="7070878" y="188640"/>
            <a:ext cx="4697138" cy="28761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84600" indent="0" algn="r">
              <a:buNone/>
              <a:defRPr sz="1050" b="0" spc="0">
                <a:solidFill>
                  <a:srgbClr val="999999"/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pPr lvl="0"/>
            <a:r>
              <a:rPr lang="ko-KR" altLang="en-US" dirty="0" smtClean="0"/>
              <a:t>내용을 입력해주세요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423986" y="437843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423986" y="437845"/>
            <a:ext cx="299497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 bwMode="auto">
          <a:xfrm>
            <a:off x="417148" y="584685"/>
            <a:ext cx="11357707" cy="5840458"/>
          </a:xfrm>
          <a:prstGeom prst="rect">
            <a:avLst/>
          </a:prstGeom>
          <a:solidFill>
            <a:srgbClr val="F8F8F8"/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423986" y="6561060"/>
            <a:ext cx="11344031" cy="0"/>
          </a:xfrm>
          <a:prstGeom prst="line">
            <a:avLst/>
          </a:prstGeom>
          <a:ln w="1905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11295465" y="6561060"/>
            <a:ext cx="482599" cy="0"/>
          </a:xfrm>
          <a:prstGeom prst="line">
            <a:avLst/>
          </a:prstGeom>
          <a:ln w="19050">
            <a:solidFill>
              <a:srgbClr val="D04D6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11014701" y="6561348"/>
            <a:ext cx="638140" cy="253916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0" algn="r"/>
            <a:fld id="{CD11B835-C8C7-43F8-9A40-E6B116444874}" type="slidenum">
              <a:rPr lang="ko-KR" altLang="en-US" sz="1050" b="1" smtClean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pPr lvl="0" algn="r"/>
              <a:t>‹#›</a:t>
            </a:fld>
            <a:endParaRPr lang="ko-KR" altLang="en-US" sz="1050" b="1" dirty="0">
              <a:solidFill>
                <a:srgbClr val="D04D6F"/>
              </a:solidFill>
              <a:latin typeface="Noto Sans CJK JP Bold" pitchFamily="34" charset="-127"/>
              <a:ea typeface="Noto Sans CJK JP Bold" pitchFamily="34" charset="-127"/>
            </a:endParaRPr>
          </a:p>
        </p:txBody>
      </p:sp>
      <p:sp>
        <p:nvSpPr>
          <p:cNvPr id="15" name="바닥글 개체 틀 13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</a:defRPr>
            </a:lvl1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430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352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2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46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17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F28BC-14D5-3847-84E8-A484DAC07DA1}" type="datetimeFigureOut">
              <a:rPr kumimoji="1" lang="ko-KR" altLang="en-US" smtClean="0"/>
              <a:t>2019. 1. 17.</a:t>
            </a:fld>
            <a:endParaRPr kumimoji="1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C40F8-1E7E-5443-A8D6-F42CE9C5FA4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z-labs/awesome-media.git" TargetMode="External"/><Relationship Id="rId4" Type="http://schemas.openxmlformats.org/officeDocument/2006/relationships/hyperlink" Target="https://docs.docker.com/docker-for-windows/install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microsoft.com/office/2007/relationships/hdphoto" Target="../media/hdphoto6.wdp"/><Relationship Id="rId14" Type="http://schemas.openxmlformats.org/officeDocument/2006/relationships/image" Target="../media/image7.jpeg"/><Relationship Id="rId15" Type="http://schemas.microsoft.com/office/2007/relationships/hdphoto" Target="../media/hdphoto7.wdp"/><Relationship Id="rId16" Type="http://schemas.openxmlformats.org/officeDocument/2006/relationships/image" Target="../media/image8.jpeg"/><Relationship Id="rId17" Type="http://schemas.microsoft.com/office/2007/relationships/hdphoto" Target="../media/hdphoto8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13.wdp"/><Relationship Id="rId13" Type="http://schemas.microsoft.com/office/2007/relationships/hdphoto" Target="../media/hdphoto14.wdp"/><Relationship Id="rId14" Type="http://schemas.openxmlformats.org/officeDocument/2006/relationships/image" Target="../media/image7.jpeg"/><Relationship Id="rId15" Type="http://schemas.microsoft.com/office/2007/relationships/hdphoto" Target="../media/hdphoto15.wdp"/><Relationship Id="rId16" Type="http://schemas.openxmlformats.org/officeDocument/2006/relationships/image" Target="../media/image8.jpeg"/><Relationship Id="rId17" Type="http://schemas.microsoft.com/office/2007/relationships/hdphoto" Target="../media/hdphoto16.wdp"/><Relationship Id="rId18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eg"/><Relationship Id="rId4" Type="http://schemas.microsoft.com/office/2007/relationships/hdphoto" Target="../media/hdphoto9.wdp"/><Relationship Id="rId5" Type="http://schemas.openxmlformats.org/officeDocument/2006/relationships/image" Target="../media/image3.jpeg"/><Relationship Id="rId6" Type="http://schemas.microsoft.com/office/2007/relationships/hdphoto" Target="../media/hdphoto10.wdp"/><Relationship Id="rId7" Type="http://schemas.openxmlformats.org/officeDocument/2006/relationships/image" Target="../media/image4.jpeg"/><Relationship Id="rId8" Type="http://schemas.microsoft.com/office/2007/relationships/hdphoto" Target="../media/hdphoto11.wdp"/><Relationship Id="rId9" Type="http://schemas.openxmlformats.org/officeDocument/2006/relationships/image" Target="../media/image5.jpeg"/><Relationship Id="rId10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텍스트 개체 틀 107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시작하기</a:t>
            </a:r>
            <a:endParaRPr lang="en-US" altLang="ko-KR" dirty="0" smtClean="0"/>
          </a:p>
        </p:txBody>
      </p:sp>
      <p:sp>
        <p:nvSpPr>
          <p:cNvPr id="109" name="텍스트 개체 틀 108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V.1.0.2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3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개발한 애플리케이션을 기반으로 </a:t>
            </a:r>
            <a:r>
              <a:rPr lang="en-US" altLang="ko-KR" dirty="0"/>
              <a:t>Docker Image</a:t>
            </a:r>
            <a:r>
              <a:rPr lang="ko-KR" altLang="en-US" dirty="0"/>
              <a:t>를 구성해 보기 전에 </a:t>
            </a:r>
            <a:r>
              <a:rPr lang="en-US" altLang="ko-KR" dirty="0"/>
              <a:t>Docker</a:t>
            </a:r>
            <a:r>
              <a:rPr lang="ko-KR" altLang="en-US" dirty="0"/>
              <a:t>의 기본 구조에 대해서 </a:t>
            </a:r>
            <a:r>
              <a:rPr lang="ko-KR" altLang="en-US" dirty="0" smtClean="0"/>
              <a:t>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8143050" y="1439815"/>
            <a:ext cx="3492195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리눅스 컨테이너 기술을 제공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구조로 </a:t>
            </a:r>
            <a:r>
              <a:rPr lang="en-US" altLang="ko-KR" dirty="0" smtClean="0"/>
              <a:t>RestAPI</a:t>
            </a:r>
            <a:r>
              <a:rPr lang="ko-KR" altLang="en-US" dirty="0" smtClean="0"/>
              <a:t>를 통해 통신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다양한 기업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단체에서 제공하는 표준 이미지를</a:t>
            </a:r>
            <a:r>
              <a:rPr lang="en-US" altLang="ko-KR" dirty="0" smtClean="0"/>
              <a:t>Docker Store</a:t>
            </a:r>
            <a:r>
              <a:rPr lang="ko-KR" altLang="en-US" dirty="0" smtClean="0"/>
              <a:t>를 통해  활용</a:t>
            </a:r>
            <a:r>
              <a:rPr lang="en-US" altLang="ko-KR" dirty="0" smtClean="0"/>
              <a:t>(</a:t>
            </a:r>
            <a:r>
              <a:rPr lang="en-US" altLang="ko-KR" dirty="0"/>
              <a:t>M</a:t>
            </a:r>
            <a:r>
              <a:rPr lang="en-US" altLang="ko-KR" dirty="0" smtClean="0"/>
              <a:t>ysql, Redis, Mongodb, Jira, Jenkins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Host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Docker Daemon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 Client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요청을 수신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Image, Container, Volume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Docker Object</a:t>
            </a:r>
            <a:r>
              <a:rPr lang="ko-KR" altLang="en-US" dirty="0" smtClean="0"/>
              <a:t>를 관리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컨테이너를 실행하는 주체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Image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컨테이너생성을 위한 템플릿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Dockerfile</a:t>
            </a:r>
            <a:r>
              <a:rPr lang="ko-KR" altLang="en-US" dirty="0" smtClean="0"/>
              <a:t>을 통해 빌드하여 구성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Container</a:t>
            </a:r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이미지를 통해 생성되는 인스턴스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다른 컨테이너와는 격리된 구조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6" y="1553383"/>
            <a:ext cx="7580761" cy="4322761"/>
          </a:xfrm>
          <a:prstGeom prst="rect">
            <a:avLst/>
          </a:prstGeom>
        </p:spPr>
      </p:pic>
      <p:sp>
        <p:nvSpPr>
          <p:cNvPr id="14" name="텍스트 개체 틀 10"/>
          <p:cNvSpPr txBox="1">
            <a:spLocks/>
          </p:cNvSpPr>
          <p:nvPr/>
        </p:nvSpPr>
        <p:spPr>
          <a:xfrm>
            <a:off x="562289" y="3839932"/>
            <a:ext cx="192824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 smtClean="0"/>
              <a:t>Docker Client</a:t>
            </a:r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사용자가 </a:t>
            </a:r>
            <a:r>
              <a:rPr lang="en-US" altLang="ko-KR" dirty="0" smtClean="0"/>
              <a:t>Docker Daemon</a:t>
            </a:r>
            <a:r>
              <a:rPr lang="ko-KR" altLang="en-US" dirty="0" smtClean="0"/>
              <a:t>과 통신 가능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b="1" i="1" dirty="0" smtClean="0"/>
              <a:t> </a:t>
            </a:r>
            <a:r>
              <a:rPr lang="en-US" altLang="ko-KR" b="1" i="1" dirty="0" smtClean="0"/>
              <a:t>docker run </a:t>
            </a:r>
            <a:r>
              <a:rPr lang="ko-KR" altLang="en-US" dirty="0" smtClean="0"/>
              <a:t>과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에 전송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ko-KR" altLang="en-US" dirty="0" smtClean="0"/>
              <a:t>둘 이상의 </a:t>
            </a:r>
            <a:r>
              <a:rPr lang="en-US" altLang="ko-KR" dirty="0" smtClean="0"/>
              <a:t>Daemon</a:t>
            </a:r>
            <a:r>
              <a:rPr lang="ko-KR" altLang="en-US" dirty="0" smtClean="0"/>
              <a:t>과 통신 가능 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931266" y="3839932"/>
            <a:ext cx="1974988" cy="2053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dirty="0"/>
              <a:t>Docker Registry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 Docker Image</a:t>
            </a:r>
            <a:r>
              <a:rPr lang="ko-KR" altLang="en-US" dirty="0"/>
              <a:t>를 저장 및 관리하는 </a:t>
            </a:r>
            <a:r>
              <a:rPr lang="ko-KR" altLang="en-US" dirty="0" smtClean="0"/>
              <a:t>공간</a:t>
            </a:r>
            <a:endParaRPr lang="en-US" altLang="ko-KR" dirty="0" smtClean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Public Registry</a:t>
            </a:r>
            <a:r>
              <a:rPr lang="ko-KR" altLang="en-US" dirty="0" smtClean="0"/>
              <a:t>로서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Docker Cloud</a:t>
            </a:r>
            <a:r>
              <a:rPr lang="ko-KR" altLang="en-US" dirty="0" smtClean="0"/>
              <a:t>를 사용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Private</a:t>
            </a:r>
            <a:r>
              <a:rPr lang="ko-KR" altLang="en-US" dirty="0" smtClean="0"/>
              <a:t>한 구성을 통해서 이미지를 보호할 수 있음 </a:t>
            </a:r>
            <a:endParaRPr lang="en-US" altLang="ko-KR" dirty="0"/>
          </a:p>
          <a:p>
            <a:pPr marL="256050" indent="-171450" algn="l">
              <a:buFont typeface="Arial" charset="0"/>
              <a:buChar char="•"/>
            </a:pPr>
            <a:endParaRPr lang="en-US" altLang="ko-KR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</a:t>
            </a:r>
            <a:r>
              <a:rPr lang="ko-KR" altLang="en-US" dirty="0" smtClean="0"/>
              <a:t>서비스를 컨테이너로 생성하기 위해서는 템플릿 역할의 </a:t>
            </a:r>
            <a:r>
              <a:rPr lang="en-US" altLang="ko-KR" dirty="0" smtClean="0"/>
              <a:t>Docker Image</a:t>
            </a:r>
            <a:r>
              <a:rPr lang="ko-KR" altLang="en-US" dirty="0" smtClean="0"/>
              <a:t>를 구성해야합니다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작성해봅시다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2717080"/>
            <a:ext cx="10848617" cy="2026032"/>
          </a:xfrm>
        </p:spPr>
        <p:txBody>
          <a:bodyPr/>
          <a:lstStyle/>
          <a:p>
            <a:pPr algn="l"/>
            <a:r>
              <a:rPr lang="en-US" altLang="ko-KR" sz="1800" dirty="0" smtClean="0"/>
              <a:t>FROM </a:t>
            </a:r>
            <a:r>
              <a:rPr lang="en-US" altLang="ko-KR" sz="1800" dirty="0"/>
              <a:t>openjdk:8-jdk-alpine</a:t>
            </a:r>
          </a:p>
          <a:p>
            <a:pPr algn="l"/>
            <a:r>
              <a:rPr lang="en-US" altLang="ko-KR" sz="1800" dirty="0"/>
              <a:t>VOLUME /tmp</a:t>
            </a:r>
          </a:p>
          <a:p>
            <a:pPr algn="l"/>
            <a:r>
              <a:rPr lang="en-US" altLang="ko-KR" sz="1800" dirty="0"/>
              <a:t>ADD </a:t>
            </a:r>
            <a:r>
              <a:rPr lang="en-US" altLang="ko-KR" sz="1800" dirty="0" smtClean="0"/>
              <a:t>target/awesome-media-backend-0.0.1-SNAPSHOT.jar </a:t>
            </a:r>
            <a:r>
              <a:rPr lang="en-US" altLang="ko-KR" sz="1800" dirty="0"/>
              <a:t>app.jar</a:t>
            </a:r>
          </a:p>
          <a:p>
            <a:pPr algn="l"/>
            <a:r>
              <a:rPr lang="en-US" altLang="ko-KR" sz="1800" dirty="0"/>
              <a:t>ENV JAVA_OPTS=""</a:t>
            </a:r>
          </a:p>
          <a:p>
            <a:pPr algn="l"/>
            <a:r>
              <a:rPr lang="en-US" altLang="ko-KR" sz="1800" dirty="0"/>
              <a:t>ENTRYPOINT ["java","-Djava.security.egd=file:/dev/./urandom","-jar","/app.jar"]</a:t>
            </a:r>
            <a:endParaRPr lang="en-US" altLang="ko-KR" sz="18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361" y="1464474"/>
            <a:ext cx="11013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en-US" altLang="ko-KR" dirty="0" smtClean="0"/>
              <a:t>Dockefile </a:t>
            </a:r>
            <a:r>
              <a:rPr kumimoji="1" lang="ko-KR" altLang="en-US" dirty="0" smtClean="0"/>
              <a:t>이란</a:t>
            </a:r>
            <a:r>
              <a:rPr kumimoji="1" lang="en-US" altLang="ko-KR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Docker</a:t>
            </a:r>
            <a:r>
              <a:rPr lang="ko-KR" altLang="en-US" dirty="0" smtClean="0"/>
              <a:t>에서 이미지 레이어를 지정하고 컨테이너 내부 환경을 정의하는데 사용되는 간단한 파일 형식</a:t>
            </a:r>
            <a:endParaRPr lang="en-US" altLang="ko-KR" dirty="0" smtClean="0"/>
          </a:p>
          <a:p>
            <a:pPr marL="285750" indent="-285750">
              <a:buFont typeface="Wingdings" charset="2"/>
              <a:buChar char="ü"/>
            </a:pPr>
            <a:endParaRPr kumimoji="1" lang="en-US" altLang="ko-KR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ko-KR" dirty="0" smtClean="0"/>
              <a:t>Dockerfile </a:t>
            </a:r>
            <a:r>
              <a:rPr lang="ko-KR" altLang="en-US" dirty="0"/>
              <a:t>작성</a:t>
            </a: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작성한 </a:t>
            </a:r>
            <a:r>
              <a:rPr lang="en-US" altLang="ko-KR" dirty="0" smtClean="0"/>
              <a:t>Dockerfile</a:t>
            </a:r>
            <a:r>
              <a:rPr lang="ko-KR" altLang="en-US" dirty="0" smtClean="0"/>
              <a:t>을 통해 이미지를 빌드해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76417"/>
            <a:ext cx="110135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 </a:t>
            </a:r>
            <a:r>
              <a:rPr kumimoji="1" lang="ko-KR" altLang="en-US" sz="1600" dirty="0" smtClean="0"/>
              <a:t>작성한 경로로 이동</a:t>
            </a:r>
            <a:r>
              <a:rPr kumimoji="1" lang="en-US" altLang="ko-KR" sz="1600" dirty="0" smtClean="0"/>
              <a:t>(Windows</a:t>
            </a:r>
            <a:r>
              <a:rPr kumimoji="1" lang="ko-KR" altLang="en-US" sz="1600" dirty="0" smtClean="0"/>
              <a:t>는 </a:t>
            </a:r>
            <a:r>
              <a:rPr kumimoji="1" lang="en-US" altLang="ko-KR" sz="1600" dirty="0" smtClean="0"/>
              <a:t>Docker Terminal </a:t>
            </a:r>
            <a:r>
              <a:rPr kumimoji="1" lang="ko-KR" altLang="en-US" sz="1600" dirty="0" smtClean="0"/>
              <a:t>활용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Dockerfile</a:t>
            </a:r>
            <a:r>
              <a:rPr kumimoji="1" lang="ko-KR" altLang="en-US" sz="1600" dirty="0" smtClean="0"/>
              <a:t>을 통해 이미지 빌드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 smtClean="0"/>
              <a:t>빌드한 이미지 확인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</a:t>
            </a:r>
            <a:r>
              <a:rPr lang="en-US" altLang="ko-KR" sz="1400" dirty="0" smtClean="0"/>
              <a:t>[Dockerfile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29501" y="2534625"/>
            <a:ext cx="11057895" cy="5913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docker build -t 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path_to_dockerfile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awesome-media-backend 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4941"/>
          <a:stretch/>
        </p:blipFill>
        <p:spPr>
          <a:xfrm>
            <a:off x="529502" y="3202657"/>
            <a:ext cx="8961461" cy="2216836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29502" y="567132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9" y="6038263"/>
            <a:ext cx="10635829" cy="5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한단계 더 들어가서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  구조에 대해 알아봅시다</a:t>
            </a:r>
            <a:r>
              <a:rPr lang="en-US" altLang="ko-KR" dirty="0" smtClean="0"/>
              <a:t>. Dockerfile</a:t>
            </a:r>
            <a:r>
              <a:rPr lang="ko-KR" altLang="en-US" dirty="0" smtClean="0"/>
              <a:t>을 통해 이미지를 빌드하면 각각의 명령어는 이미지의 레이어를 구성합니다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1361" y="1603169"/>
            <a:ext cx="6100939" cy="4512623"/>
          </a:xfrm>
        </p:spPr>
        <p:txBody>
          <a:bodyPr/>
          <a:lstStyle/>
          <a:p>
            <a:pPr algn="l"/>
            <a:r>
              <a:rPr lang="en-US" altLang="ko-KR" sz="1600" dirty="0" smtClean="0"/>
              <a:t>FROM </a:t>
            </a:r>
            <a:r>
              <a:rPr lang="en-US" altLang="ko-KR" sz="1600" dirty="0"/>
              <a:t>openjdk:8-jdk-alpine</a:t>
            </a:r>
          </a:p>
          <a:p>
            <a:pPr algn="l"/>
            <a:r>
              <a:rPr lang="en-US" altLang="ko-KR" sz="1600" dirty="0"/>
              <a:t>VOLUME /tmp</a:t>
            </a:r>
          </a:p>
          <a:p>
            <a:pPr algn="l"/>
            <a:r>
              <a:rPr lang="en-US" altLang="ko-KR" sz="1600" dirty="0"/>
              <a:t>ADD target/awesome-media-backend-0.0.1-SNAPSHOT.jar app.jar</a:t>
            </a:r>
          </a:p>
          <a:p>
            <a:pPr algn="l"/>
            <a:r>
              <a:rPr lang="en-US" altLang="ko-KR" sz="1600" dirty="0"/>
              <a:t>ENV JAVA_OPTS=""</a:t>
            </a:r>
          </a:p>
          <a:p>
            <a:pPr algn="l"/>
            <a:r>
              <a:rPr lang="en-US" altLang="ko-KR" sz="1600" dirty="0"/>
              <a:t>ENTRYPOINT ["java","-Djava.security.egd=file:/dev/./urandom","-jar","/app.jar"]</a:t>
            </a:r>
            <a:endParaRPr lang="en-US" altLang="ko-KR" sz="16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712300" y="2207940"/>
            <a:ext cx="5326098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8071"/>
            <a:ext cx="11354079" cy="546694"/>
          </a:xfrm>
        </p:spPr>
        <p:txBody>
          <a:bodyPr/>
          <a:lstStyle/>
          <a:p>
            <a:r>
              <a:rPr lang="ko-KR" altLang="en-US" dirty="0" smtClean="0"/>
              <a:t>이미지를 기반으로 컨테이너를  생성하면  컨테이너 기동 중에 발생하는 모든 변경 사항들이 저장되는 컨테이너 레이어가 이미지 레이어의 최상단에 추가됩니다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또 컨테이너 </a:t>
            </a:r>
            <a:r>
              <a:rPr lang="ko-KR" altLang="en-US" dirty="0"/>
              <a:t>레이어는 컨테이너가 삭제될 때 같이 삭제됩니다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2" y="1591862"/>
            <a:ext cx="6680200" cy="4660900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757989"/>
            <a:ext cx="11354079" cy="541422"/>
          </a:xfrm>
        </p:spPr>
        <p:txBody>
          <a:bodyPr/>
          <a:lstStyle/>
          <a:p>
            <a:r>
              <a:rPr lang="ko-KR" altLang="en-US" dirty="0" smtClean="0"/>
              <a:t>동일한 이미지로 여러 컨테이너를 생성하면 이미지 레이어는 공유되고 컨테이너 레이어만 계속 추가됩니다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또한 이미지를 빌드하거나 레지스트리에 업로드할 때   캐싱된 레이어를 사용하여 빠르게 동작합니다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이러한 특성으로 </a:t>
            </a:r>
            <a:r>
              <a:rPr lang="en-US" altLang="ko-KR" dirty="0" smtClean="0"/>
              <a:t>Docker</a:t>
            </a:r>
            <a:r>
              <a:rPr lang="ko-KR" altLang="en-US" dirty="0" smtClean="0"/>
              <a:t>의 컨테이너는 더욱 가볍고 기동속도가 빨라질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94" y="1559561"/>
            <a:ext cx="7228829" cy="481185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7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24181" y="2205378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이제 구성한 이미지를  </a:t>
            </a:r>
            <a:r>
              <a:rPr lang="en-US" altLang="ko-KR" dirty="0" smtClean="0"/>
              <a:t>Docker Hub </a:t>
            </a:r>
            <a:r>
              <a:rPr lang="ko-KR" altLang="en-US" dirty="0" smtClean="0"/>
              <a:t>이미지 레지스트리로 업로드해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Docker Registry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Image</a:t>
            </a:r>
            <a:r>
              <a:rPr lang="ko-KR" altLang="en-US" dirty="0" smtClean="0"/>
              <a:t> 배포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빌드한 이미지 확인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이미지 레이어도 추가로 확인</a:t>
            </a:r>
            <a:r>
              <a:rPr kumimoji="1" lang="en-US" altLang="ko-KR" sz="1600" dirty="0" smtClean="0"/>
              <a:t>!)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 생성된 계정을 통해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이미지 레지스트리에 로그인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로컬 이미지를 </a:t>
            </a:r>
            <a:r>
              <a:rPr kumimoji="1" lang="en-US" altLang="ko-KR" sz="1600" dirty="0" err="1" smtClean="0"/>
              <a:t>docker</a:t>
            </a:r>
            <a:r>
              <a:rPr kumimoji="1" lang="en-US" altLang="ko-KR" sz="1600" dirty="0" smtClean="0"/>
              <a:t> hub </a:t>
            </a:r>
            <a:r>
              <a:rPr kumimoji="1" lang="ko-KR" altLang="en-US" sz="1600" dirty="0" smtClean="0"/>
              <a:t>업로드하기 위해 태깅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Docker hub </a:t>
            </a:r>
            <a:r>
              <a:rPr kumimoji="1" lang="ko-KR" altLang="en-US" sz="1600" dirty="0" smtClean="0"/>
              <a:t>업로드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0" y="2997158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login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172437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images</a:t>
            </a:r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500744" y="43948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tag </a:t>
            </a:r>
            <a:r>
              <a:rPr lang="en-US" altLang="ko-KR" sz="1400" dirty="0" smtClean="0"/>
              <a:t>[image] [username/</a:t>
            </a:r>
            <a:r>
              <a:rPr lang="en-US" altLang="ko-KR" sz="1400" dirty="0" err="1" smtClean="0"/>
              <a:t>repository:tag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0740" y="51715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push </a:t>
            </a:r>
            <a:r>
              <a:rPr lang="en-US" altLang="ko-KR" sz="1400" dirty="0"/>
              <a:t>[username/</a:t>
            </a:r>
            <a:r>
              <a:rPr lang="en-US" altLang="ko-KR" sz="1400" dirty="0" err="1"/>
              <a:t>repository:tag</a:t>
            </a:r>
            <a:r>
              <a:rPr lang="en-US" altLang="ko-KR" sz="1400" dirty="0" smtClean="0"/>
              <a:t>]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2124954"/>
            <a:ext cx="10635829" cy="532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22513"/>
          <a:stretch/>
        </p:blipFill>
        <p:spPr>
          <a:xfrm>
            <a:off x="507460" y="3397734"/>
            <a:ext cx="5621197" cy="6996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5716721"/>
            <a:ext cx="9339618" cy="893918"/>
          </a:xfrm>
          <a:prstGeom prst="rect">
            <a:avLst/>
          </a:prstGeom>
        </p:spPr>
      </p:pic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텍스트 개체 틀 10"/>
          <p:cNvSpPr txBox="1">
            <a:spLocks/>
          </p:cNvSpPr>
          <p:nvPr/>
        </p:nvSpPr>
        <p:spPr>
          <a:xfrm>
            <a:off x="500742" y="4680654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tag awesome-media-backend </a:t>
            </a:r>
            <a:r>
              <a:rPr lang="en-US" altLang="ko-KR" sz="1400" b="1" dirty="0"/>
              <a:t>$(</a:t>
            </a:r>
            <a:r>
              <a:rPr lang="en-US" altLang="ko-KR" sz="1400" b="1" dirty="0" err="1" smtClean="0"/>
              <a:t>docker_username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/awesome-media-backend:1.0</a:t>
            </a:r>
            <a:endParaRPr lang="en-US" altLang="ko-KR" sz="14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00741" y="5485217"/>
            <a:ext cx="11057895" cy="23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$(</a:t>
            </a:r>
            <a:r>
              <a:rPr lang="en-US" altLang="ko-KR" sz="1400" dirty="0" err="1"/>
              <a:t>docker_username</a:t>
            </a:r>
            <a:r>
              <a:rPr lang="en-US" altLang="ko-KR" sz="1400" dirty="0"/>
              <a:t>)/</a:t>
            </a:r>
            <a:r>
              <a:rPr lang="en-US" altLang="ko-KR" sz="1400" dirty="0" smtClean="0"/>
              <a:t>awesome-media-backend:1.0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19322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Docker hub</a:t>
            </a:r>
            <a:r>
              <a:rPr lang="ko-KR" altLang="en-US" dirty="0" smtClean="0"/>
              <a:t>를 통해 좀 전에 업로드 했던 이미지를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</a:t>
            </a:r>
            <a:r>
              <a:rPr lang="en-US" altLang="ko-KR" sz="1600" dirty="0" smtClean="0"/>
              <a:t>. Docker Hub</a:t>
            </a:r>
            <a:r>
              <a:rPr lang="ko-KR" altLang="en-US" sz="1600" dirty="0" smtClean="0"/>
              <a:t>에서 이미지 확인</a:t>
            </a:r>
            <a:endParaRPr kumimoji="1"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9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모서리가 둥근 직사각형 73"/>
          <p:cNvSpPr/>
          <p:nvPr/>
        </p:nvSpPr>
        <p:spPr>
          <a:xfrm>
            <a:off x="2032000" y="346987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ㄴㄴㄴㄴ</a:t>
            </a:r>
            <a:r>
              <a:rPr lang="en-US" altLang="ko-KR" dirty="0" smtClean="0"/>
              <a:t>ccnrk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2032000" y="2605780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ㅇㅇㅇㅇ ㅇㅇㅇㄹ</a:t>
            </a:r>
            <a:endParaRPr lang="ko-KR" altLang="en-US" dirty="0"/>
          </a:p>
        </p:txBody>
      </p:sp>
      <p:sp>
        <p:nvSpPr>
          <p:cNvPr id="170" name="바닥글 개체 틀 16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1" name="텍스트 개체 틀 17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154563" y="2682261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54563" y="354635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032000" y="1773216"/>
            <a:ext cx="8194842" cy="643200"/>
          </a:xfrm>
          <a:prstGeom prst="roundRect">
            <a:avLst>
              <a:gd name="adj" fmla="val 784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035660" y="1894761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54563" y="1849697"/>
            <a:ext cx="79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CJK KR Black" pitchFamily="34" charset="-127"/>
              <a:ea typeface="Noto Sans CJK KR Black" pitchFamily="34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63652" y="1957708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963652" y="2799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2963652" y="3653723"/>
            <a:ext cx="0" cy="252028"/>
          </a:xfrm>
          <a:prstGeom prst="line">
            <a:avLst/>
          </a:prstGeom>
          <a:ln w="28575">
            <a:solidFill>
              <a:srgbClr val="D04D6F">
                <a:alpha val="3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35660" y="2713038"/>
            <a:ext cx="5593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Kubernetes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기반 개발 프로세스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8505" y="3591421"/>
            <a:ext cx="760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추가 기능 활용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(Rolling Update, HPA,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25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91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6895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>
          <a:xfrm>
            <a:off x="423986" y="877119"/>
            <a:ext cx="11354079" cy="427646"/>
          </a:xfrm>
        </p:spPr>
        <p:txBody>
          <a:bodyPr/>
          <a:lstStyle/>
          <a:p>
            <a:r>
              <a:rPr lang="en-US" altLang="ko-KR" dirty="0" smtClean="0"/>
              <a:t>Container Orchestration</a:t>
            </a:r>
            <a:r>
              <a:rPr lang="ko-KR" altLang="en-US" dirty="0" smtClean="0"/>
              <a:t>의 개념과 </a:t>
            </a:r>
            <a:r>
              <a:rPr lang="en-US" altLang="ko-KR" dirty="0" smtClean="0"/>
              <a:t>Kubernetes</a:t>
            </a:r>
            <a:r>
              <a:rPr lang="ko-KR" altLang="en-US" dirty="0"/>
              <a:t> </a:t>
            </a:r>
            <a:r>
              <a:rPr lang="ko-KR" altLang="en-US" dirty="0" smtClean="0"/>
              <a:t>구조에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3206" y="1449993"/>
            <a:ext cx="11041039" cy="4938776"/>
          </a:xfrm>
        </p:spPr>
        <p:txBody>
          <a:bodyPr/>
          <a:lstStyle/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Kubernetes </a:t>
            </a:r>
            <a:r>
              <a:rPr lang="ko-KR" altLang="en-US" sz="1400" dirty="0" smtClean="0"/>
              <a:t>란</a:t>
            </a:r>
            <a:r>
              <a:rPr lang="en-US" altLang="ko-KR" sz="1400" dirty="0" smtClean="0"/>
              <a:t>?</a:t>
            </a:r>
          </a:p>
          <a:p>
            <a:pPr marL="256050" indent="-171450" algn="l">
              <a:buFont typeface="Arial" charset="0"/>
              <a:buChar char="•"/>
            </a:pPr>
            <a:r>
              <a:rPr lang="en-US" altLang="ko-KR" sz="1400" dirty="0" smtClean="0"/>
              <a:t>Container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Orchestration </a:t>
            </a:r>
            <a:r>
              <a:rPr lang="ko-KR" altLang="en-US" sz="1400" dirty="0" smtClean="0"/>
              <a:t>역할</a:t>
            </a:r>
            <a:endParaRPr lang="en-US" altLang="ko-KR" sz="1400" dirty="0" smtClean="0"/>
          </a:p>
          <a:p>
            <a:pPr marL="256050" indent="-171450" algn="l">
              <a:buFont typeface="Arial" charset="0"/>
              <a:buChar char="•"/>
            </a:pPr>
            <a:endParaRPr lang="en-US" altLang="ko-KR" sz="1400" dirty="0" smtClean="0"/>
          </a:p>
          <a:p>
            <a:pPr marL="256050" indent="-171450" algn="l">
              <a:buFont typeface="Wingdings" charset="2"/>
              <a:buChar char="ü"/>
            </a:pPr>
            <a:r>
              <a:rPr lang="en-US" altLang="ko-KR" sz="1400" dirty="0" smtClean="0"/>
              <a:t>Container Orchestration</a:t>
            </a:r>
            <a:endParaRPr lang="en-US" altLang="ko-KR" sz="1400" dirty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기능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스케줄링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Container</a:t>
            </a:r>
            <a:r>
              <a:rPr lang="ko-KR" altLang="en-US" sz="1400" dirty="0" smtClean="0"/>
              <a:t>를 적절한 서버에 배포해주는 작업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툴에 따라 스케줄링 방법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랜덤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순차적 배포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전략 선택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클러스터링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여러개의 서버를 하나의 서버처럼 사용하는 방법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클러스터에 새로운 서버를 추가 및 제거 가능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 디스커버리</a:t>
            </a:r>
            <a:r>
              <a:rPr lang="en-US" altLang="ko-KR" sz="1400" dirty="0" smtClean="0"/>
              <a:t> :</a:t>
            </a:r>
            <a:r>
              <a:rPr lang="ko-KR" altLang="en-US" sz="1400" dirty="0" smtClean="0"/>
              <a:t>여러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에 생성되는 서비스들의 정보를 중앙 관리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로깅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여러 대의 서버의 로그를 모아서 한 곳에서 관리함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모니터링 등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ko-KR" altLang="en-US" sz="1400" dirty="0" smtClean="0"/>
              <a:t>종류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Docker Swarm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Docker</a:t>
            </a:r>
            <a:r>
              <a:rPr lang="ko-KR" altLang="en-US" sz="1400" dirty="0" smtClean="0"/>
              <a:t>에서 지원하는 오케스트레이션 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개념 및 기능이 간결함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K8S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강력한 기능들을 다양하게 지원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높은 수준의 안정성을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Apache MESOS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안정적인 운영환경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Marathon</a:t>
            </a:r>
            <a:r>
              <a:rPr lang="ko-KR" altLang="en-US" sz="1400" dirty="0" smtClean="0"/>
              <a:t>이라는 프레임워크 제공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60" y="1304764"/>
            <a:ext cx="5244628" cy="5244628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44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596744" y="1400186"/>
            <a:ext cx="5017501" cy="5139674"/>
          </a:xfrm>
        </p:spPr>
        <p:txBody>
          <a:bodyPr/>
          <a:lstStyle/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Kubernetes Cluster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하나의 클러스터 안에 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와 여러개의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pPr marL="370350" indent="-285750" algn="l">
              <a:buFont typeface="Wingdings" charset="2"/>
              <a:buChar char="§"/>
            </a:pPr>
            <a:r>
              <a:rPr lang="en-US" altLang="ko-KR" sz="1400" dirty="0" smtClean="0"/>
              <a:t>Master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노드를 관리하는 주체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노드의 글로벌 이벤트를 감지하고 응답하는 등 의사결정을 수행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Kube API Server</a:t>
            </a:r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API </a:t>
            </a:r>
            <a:r>
              <a:rPr lang="ko-KR" altLang="en-US" sz="1200" dirty="0" smtClean="0"/>
              <a:t>개체에 대한 유효성을 검사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구성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Controller Manager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핵심 </a:t>
            </a:r>
            <a:r>
              <a:rPr lang="en-US" altLang="ko-KR" sz="1200" dirty="0" smtClean="0"/>
              <a:t>Kubernetes Controller</a:t>
            </a:r>
            <a:r>
              <a:rPr lang="ko-KR" altLang="en-US" sz="1200" dirty="0" smtClean="0"/>
              <a:t>가 실행되는 프로세스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실제 노드에 배포될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Pod, Endpoint </a:t>
            </a:r>
            <a:r>
              <a:rPr lang="ko-KR" altLang="en-US" sz="1200" dirty="0" smtClean="0"/>
              <a:t>등을 생성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업데이트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삭제하는 매니저 역할</a:t>
            </a:r>
            <a:endParaRPr lang="en-US" altLang="ko-KR" sz="1200" dirty="0" smtClean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Deployment, StatefulSets </a:t>
            </a:r>
            <a:r>
              <a:rPr lang="ko-KR" altLang="en-US" sz="1200" dirty="0" smtClean="0"/>
              <a:t>등 기능에 따라 다수의 컨트롤러가 존재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Scheduler</a:t>
            </a:r>
          </a:p>
          <a:p>
            <a:pPr marL="971550" lvl="1" indent="-285750">
              <a:buFontTx/>
              <a:buChar char="-"/>
            </a:pPr>
            <a:r>
              <a:rPr lang="ko-KR" altLang="en-US" sz="1200" dirty="0" smtClean="0"/>
              <a:t>노드에 아직 할당되지 않은 </a:t>
            </a:r>
            <a:r>
              <a:rPr lang="en-US" altLang="ko-KR" sz="1200" dirty="0" smtClean="0"/>
              <a:t>Pod</a:t>
            </a:r>
            <a:r>
              <a:rPr lang="ko-KR" altLang="en-US" sz="1200" dirty="0" smtClean="0"/>
              <a:t>들을 감시하고 실행될 노드를 선택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etcd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sz="1200" dirty="0" smtClean="0"/>
              <a:t>Kubernetes</a:t>
            </a:r>
            <a:r>
              <a:rPr lang="ko-KR" altLang="en-US" sz="1200" dirty="0" smtClean="0"/>
              <a:t>의 저장소로 활용</a:t>
            </a:r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472" y="1648769"/>
            <a:ext cx="5885272" cy="444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892186" y="1449992"/>
            <a:ext cx="472206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Node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VM </a:t>
            </a:r>
            <a:r>
              <a:rPr lang="ko-KR" altLang="en-US" dirty="0" smtClean="0"/>
              <a:t>또는 실제 머신을 의미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dirty="0"/>
              <a:t>k</a:t>
            </a:r>
            <a:r>
              <a:rPr lang="en-US" altLang="ko-KR" dirty="0" smtClean="0"/>
              <a:t>ubelet</a:t>
            </a:r>
            <a:r>
              <a:rPr lang="ko-KR" altLang="en-US" dirty="0" smtClean="0"/>
              <a:t>이라는 에이전트를 통해 마스터와 통신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실제 컨테이너인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가 생성되는 곳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Pod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Containerize app</a:t>
            </a:r>
            <a:r>
              <a:rPr lang="ko-KR" altLang="en-US" dirty="0" smtClean="0"/>
              <a:t>이 배포되는 컴포넌트</a:t>
            </a:r>
            <a:endParaRPr lang="en-US" altLang="ko-KR" dirty="0" smtClean="0"/>
          </a:p>
          <a:p>
            <a:pPr marL="857250" lvl="1" indent="-171450">
              <a:buFontTx/>
              <a:buChar char="-"/>
            </a:pPr>
            <a:r>
              <a:rPr lang="ko-KR" altLang="en-US" sz="1200" dirty="0" smtClean="0"/>
              <a:t>복수개의 컨테이너 구성하는 경우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Strongly coupled </a:t>
            </a:r>
            <a:r>
              <a:rPr lang="ko-KR" altLang="en-US" sz="1200" dirty="0" smtClean="0"/>
              <a:t>한 관계로 </a:t>
            </a:r>
            <a:r>
              <a:rPr lang="en-US" altLang="ko-KR" sz="1200" dirty="0" smtClean="0"/>
              <a:t>Life-cycle</a:t>
            </a:r>
            <a:r>
              <a:rPr lang="ko-KR" altLang="en-US" sz="1200" dirty="0" smtClean="0"/>
              <a:t>이 일치하는 경우</a:t>
            </a:r>
            <a:endParaRPr lang="en-US" altLang="ko-KR" sz="1200" dirty="0" smtClean="0"/>
          </a:p>
          <a:p>
            <a:pPr marL="857250" lvl="1" indent="-171450">
              <a:buFontTx/>
              <a:buChar char="-"/>
            </a:pPr>
            <a:r>
              <a:rPr lang="en-US" altLang="ko-KR" sz="1200" dirty="0" smtClean="0"/>
              <a:t>MSA</a:t>
            </a:r>
            <a:r>
              <a:rPr lang="ko-KR" altLang="en-US" sz="1200" dirty="0" smtClean="0"/>
              <a:t>에서는 보통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 </a:t>
            </a:r>
            <a:r>
              <a:rPr lang="en-US" altLang="ko-KR" sz="1200" dirty="0" smtClean="0"/>
              <a:t>Container</a:t>
            </a:r>
            <a:r>
              <a:rPr lang="ko-KR" altLang="en-US" sz="1200" dirty="0" smtClean="0"/>
              <a:t>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개의 </a:t>
            </a:r>
            <a:r>
              <a:rPr lang="en-US" altLang="ko-KR" sz="1200" dirty="0" smtClean="0"/>
              <a:t>app</a:t>
            </a:r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Scaling, Replication </a:t>
            </a:r>
            <a:r>
              <a:rPr lang="ko-KR" altLang="en-US" dirty="0" smtClean="0"/>
              <a:t>의 단위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/>
          </a:p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Deployment</a:t>
            </a:r>
          </a:p>
          <a:p>
            <a:pPr marL="370350" indent="-285750" algn="l">
              <a:buFontTx/>
              <a:buChar char="-"/>
            </a:pPr>
            <a:r>
              <a:rPr lang="ko-KR" altLang="en-US" dirty="0" smtClean="0"/>
              <a:t>애플리케이션의 배포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 out</a:t>
            </a:r>
            <a:r>
              <a:rPr lang="ko-KR" altLang="en-US" dirty="0" smtClean="0"/>
              <a:t>의 역할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Deployment</a:t>
            </a:r>
            <a:r>
              <a:rPr lang="ko-KR" altLang="en-US" dirty="0" smtClean="0"/>
              <a:t>를 생성하면 </a:t>
            </a:r>
            <a:r>
              <a:rPr lang="en-US" altLang="ko-KR" dirty="0" smtClean="0"/>
              <a:t>Pod, ReplicaSets</a:t>
            </a:r>
            <a:r>
              <a:rPr lang="ko-KR" altLang="en-US" dirty="0" smtClean="0"/>
              <a:t>를 함께 생성</a:t>
            </a:r>
            <a:endParaRPr lang="en-US" altLang="ko-KR" dirty="0" smtClean="0"/>
          </a:p>
          <a:p>
            <a:pPr marL="370350" indent="-2857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가 생성되면서 컨테이너화된 애플리케이션들이 배포되고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ReplicaSets</a:t>
            </a:r>
            <a:r>
              <a:rPr lang="ko-KR" altLang="en-US" dirty="0" smtClean="0"/>
              <a:t>는 애플리케이션의 </a:t>
            </a:r>
            <a:r>
              <a:rPr lang="en-US" altLang="ko-KR" dirty="0" smtClean="0"/>
              <a:t>replica </a:t>
            </a:r>
            <a:r>
              <a:rPr lang="ko-KR" altLang="en-US" dirty="0" smtClean="0"/>
              <a:t>수를 지속적으로 모니터링하고 유지시킴</a:t>
            </a:r>
            <a:endParaRPr lang="en-US" altLang="ko-KR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591418" y="1554573"/>
            <a:ext cx="6148530" cy="4471864"/>
            <a:chOff x="266693" y="1377152"/>
            <a:chExt cx="6148530" cy="447186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223" y="1700016"/>
              <a:ext cx="5071000" cy="4149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93" y="1377152"/>
              <a:ext cx="1721238" cy="1392177"/>
            </a:xfrm>
            <a:prstGeom prst="rect">
              <a:avLst/>
            </a:prstGeom>
          </p:spPr>
        </p:pic>
        <p:cxnSp>
          <p:nvCxnSpPr>
            <p:cNvPr id="16" name="직선 연결선[R] 15"/>
            <p:cNvCxnSpPr/>
            <p:nvPr/>
          </p:nvCxnSpPr>
          <p:spPr>
            <a:xfrm>
              <a:off x="979714" y="1894114"/>
              <a:ext cx="604157" cy="2955472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1191986" y="1763486"/>
              <a:ext cx="2090057" cy="97971"/>
            </a:xfrm>
            <a:prstGeom prst="line">
              <a:avLst/>
            </a:prstGeom>
            <a:ln w="25400">
              <a:solidFill>
                <a:srgbClr val="2F6CE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7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en-US" altLang="ko-KR" sz="1400" dirty="0" smtClean="0"/>
              <a:t>Service</a:t>
            </a:r>
          </a:p>
          <a:p>
            <a:pPr marL="256050" indent="-171450" algn="l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논리적 집합과 액세스 정책을 정의하는 추상화 개념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서비스가 타겟으로 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집합은 </a:t>
            </a:r>
            <a:r>
              <a:rPr lang="en-US" altLang="ko-KR" sz="1400" dirty="0" smtClean="0"/>
              <a:t>Label Selector</a:t>
            </a:r>
            <a:r>
              <a:rPr lang="ko-KR" altLang="en-US" sz="1400" dirty="0" smtClean="0"/>
              <a:t>에 의해 결정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Label</a:t>
            </a:r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와 같은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에 설정되는 </a:t>
            </a:r>
            <a:r>
              <a:rPr lang="en-US" altLang="ko-KR" sz="1400" dirty="0" smtClean="0"/>
              <a:t>key/value </a:t>
            </a:r>
            <a:r>
              <a:rPr lang="ko-KR" altLang="en-US" sz="1400" dirty="0" smtClean="0"/>
              <a:t> 쌍의 별칭</a:t>
            </a:r>
            <a:endParaRPr lang="en-US" altLang="ko-KR" sz="1400" dirty="0" smtClean="0"/>
          </a:p>
          <a:p>
            <a:pPr marL="857250" lvl="1" indent="-171450">
              <a:buFont typeface="Arial" charset="0"/>
              <a:buChar char="•"/>
            </a:pPr>
            <a:r>
              <a:rPr lang="en-US" altLang="ko-KR" sz="1400" dirty="0" smtClean="0"/>
              <a:t>Selector</a:t>
            </a:r>
            <a:endParaRPr lang="en-US" altLang="ko-KR" sz="1400" dirty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타 </a:t>
            </a:r>
            <a:r>
              <a:rPr lang="en-US" altLang="ko-KR" sz="1400" dirty="0" smtClean="0"/>
              <a:t>Object</a:t>
            </a:r>
            <a:r>
              <a:rPr lang="ko-KR" altLang="en-US" sz="1400" dirty="0" smtClean="0"/>
              <a:t>를 찾기 위한 별칭 검색어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ko-KR" altLang="en-US" sz="1400" dirty="0" smtClean="0"/>
              <a:t>해당 서비스에서 관리하는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목록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실제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엔드포인트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맵핑하고 있는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 객체가 자동으로 생성</a:t>
            </a:r>
            <a:endParaRPr lang="en-US" altLang="ko-KR" sz="1400" dirty="0" smtClean="0"/>
          </a:p>
          <a:p>
            <a:pPr marL="1028700" lvl="1" indent="-342900">
              <a:buFontTx/>
              <a:buChar char="-"/>
            </a:pP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죽으면 자동으로 </a:t>
            </a:r>
            <a:r>
              <a:rPr lang="en-US" altLang="ko-KR" sz="1400" dirty="0" smtClean="0"/>
              <a:t>Endpoint</a:t>
            </a:r>
            <a:r>
              <a:rPr lang="ko-KR" altLang="en-US" sz="1400" dirty="0" smtClean="0"/>
              <a:t>에서 제거되고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Selector</a:t>
            </a:r>
            <a:r>
              <a:rPr lang="ko-KR" altLang="en-US" sz="1400" dirty="0" smtClean="0"/>
              <a:t>와 매칭되는 새로운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가 생기면 자동으로 추가됨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로드밸런싱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서비스 디스커버리 등 제공</a:t>
            </a: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r>
              <a:rPr lang="ko-KR" altLang="en-US" sz="1400" dirty="0" smtClean="0"/>
              <a:t>서비스를 통해 외부에서 접속하거나 클러스터 내부에서만 접근하도록 설정 가능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33122" y="1484785"/>
            <a:ext cx="11158693" cy="4182368"/>
          </a:xfrm>
        </p:spPr>
        <p:txBody>
          <a:bodyPr/>
          <a:lstStyle/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Pod = Container = Application</a:t>
            </a: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/>
              <a:t>Deployment =</a:t>
            </a:r>
            <a:r>
              <a:rPr kumimoji="1" lang="en-US" altLang="ko-KR" sz="1600" dirty="0" smtClean="0">
                <a:sym typeface="Wingdings"/>
              </a:rPr>
              <a:t> Pod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Container</a:t>
            </a:r>
            <a:r>
              <a:rPr kumimoji="1" lang="ko-KR" altLang="en-US" sz="1600" dirty="0" smtClean="0">
                <a:sym typeface="Wingdings"/>
              </a:rPr>
              <a:t>를 생성해주는 것 </a:t>
            </a:r>
            <a:r>
              <a:rPr kumimoji="1" lang="en-US" altLang="ko-KR" sz="1600" dirty="0" smtClean="0">
                <a:sym typeface="Wingdings"/>
              </a:rPr>
              <a:t>=</a:t>
            </a:r>
            <a:r>
              <a:rPr kumimoji="1" lang="ko-KR" altLang="en-US" sz="1600" dirty="0" smtClean="0">
                <a:sym typeface="Wingdings"/>
              </a:rPr>
              <a:t> </a:t>
            </a:r>
            <a:r>
              <a:rPr kumimoji="1" lang="en-US" altLang="ko-KR" sz="1600" dirty="0" smtClean="0">
                <a:sym typeface="Wingdings"/>
              </a:rPr>
              <a:t>Application</a:t>
            </a:r>
            <a:r>
              <a:rPr kumimoji="1" lang="ko-KR" altLang="en-US" sz="1600" dirty="0" smtClean="0">
                <a:sym typeface="Wingdings"/>
              </a:rPr>
              <a:t>을 생성해주는</a:t>
            </a:r>
            <a:r>
              <a:rPr kumimoji="1" lang="ko-KR" altLang="en-US" sz="1600" dirty="0">
                <a:sym typeface="Wingdings"/>
              </a:rPr>
              <a:t> </a:t>
            </a:r>
            <a:r>
              <a:rPr kumimoji="1" lang="ko-KR" altLang="en-US" sz="1600" dirty="0" smtClean="0">
                <a:sym typeface="Wingdings"/>
              </a:rPr>
              <a:t>것</a:t>
            </a:r>
            <a:endParaRPr kumimoji="1" lang="en-US" altLang="ko-KR" sz="1600" dirty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r>
              <a:rPr kumimoji="1" lang="en-US" altLang="ko-KR" sz="1600" dirty="0" smtClean="0">
                <a:sym typeface="Wingdings"/>
              </a:rPr>
              <a:t>Service = Application</a:t>
            </a:r>
            <a:r>
              <a:rPr kumimoji="1" lang="ko-KR" altLang="en-US" sz="1600" dirty="0" smtClean="0">
                <a:sym typeface="Wingdings"/>
              </a:rPr>
              <a:t>을 외부에 노출 시켜주는 것</a:t>
            </a:r>
            <a:endParaRPr kumimoji="1" lang="en-US" altLang="ko-KR" sz="1600" dirty="0" smtClean="0">
              <a:sym typeface="Wingdings"/>
            </a:endParaRPr>
          </a:p>
          <a:p>
            <a:pPr marL="256050" indent="-171450">
              <a:buFont typeface="Arial" charset="0"/>
              <a:buChar char="•"/>
            </a:pPr>
            <a:endParaRPr kumimoji="1" lang="en-US" altLang="ko-KR" dirty="0" smtClean="0"/>
          </a:p>
          <a:p>
            <a:pPr marL="256050" indent="-171450">
              <a:buFont typeface="Arial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4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레지스트리로 업로드된 이미지를 통해 애플리케이션을 배포하기 위해서 먼저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클러스터 </a:t>
            </a:r>
            <a:r>
              <a:rPr lang="ko-KR" altLang="en-US" dirty="0" smtClean="0"/>
              <a:t>환경에 접속해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3986" y="1443682"/>
            <a:ext cx="11013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kumimoji="1" lang="en-US" altLang="ko-KR" sz="1600" dirty="0" smtClean="0"/>
              <a:t>Kubernetes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/>
              <a:t>로그인</a:t>
            </a:r>
            <a:endParaRPr kumimoji="1" lang="en-US" altLang="ko-KR" sz="1600" dirty="0"/>
          </a:p>
          <a:p>
            <a:pPr marL="800100" lvl="1" indent="-342900">
              <a:buFont typeface="Wingdings" charset="2"/>
              <a:buChar char="ü"/>
            </a:pPr>
            <a:r>
              <a:rPr lang="ko-KR" altLang="en-US" sz="1400" dirty="0" smtClean="0"/>
              <a:t>계정별 설정 파일 다운로드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 smtClean="0"/>
              <a:t>Backend project/k8s </a:t>
            </a:r>
            <a:r>
              <a:rPr lang="ko-KR" altLang="en-US" sz="1400" dirty="0" smtClean="0"/>
              <a:t>하위에 저장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Mac: ~/.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/</a:t>
            </a:r>
            <a:r>
              <a:rPr lang="en-US" altLang="ko-KR" sz="1400" dirty="0" err="1"/>
              <a:t>config</a:t>
            </a:r>
            <a:r>
              <a:rPr lang="en-US" altLang="ko-KR" sz="1400" dirty="0"/>
              <a:t> </a:t>
            </a:r>
            <a:r>
              <a:rPr lang="ko-KR" altLang="en-US" sz="1400" dirty="0"/>
              <a:t>덮어 쓰기</a:t>
            </a:r>
            <a:endParaRPr lang="en-US" altLang="ko-KR" sz="1400" dirty="0"/>
          </a:p>
          <a:p>
            <a:pPr marL="800100" lvl="1" indent="-342900">
              <a:buFont typeface="Wingdings" charset="2"/>
              <a:buChar char="ü"/>
            </a:pPr>
            <a:r>
              <a:rPr lang="en-US" altLang="ko-KR" sz="1400" dirty="0"/>
              <a:t>Window: C:\Users</a:t>
            </a:r>
            <a:r>
              <a:rPr lang="en-US" altLang="ko-KR" sz="1400" dirty="0" smtClean="0"/>
              <a:t>\....</a:t>
            </a:r>
            <a:r>
              <a:rPr lang="en-US" altLang="ko-KR" sz="1400" dirty="0" err="1" smtClean="0"/>
              <a:t>kube</a:t>
            </a:r>
            <a:r>
              <a:rPr lang="en-US" altLang="ko-KR" sz="1400" dirty="0" smtClean="0"/>
              <a:t>\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덮어쓰기</a:t>
            </a:r>
            <a:endParaRPr lang="en-US" altLang="ko-KR" sz="1400" dirty="0" smtClean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79039" y="3555371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get-contexts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07461" y="317944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ko-KR" altLang="en-US" sz="1600" dirty="0" smtClean="0"/>
              <a:t>클러스터 </a:t>
            </a:r>
            <a:r>
              <a:rPr lang="ko-KR" altLang="en-US" sz="1600" dirty="0"/>
              <a:t>환경에 제대로 접속되었는지 </a:t>
            </a:r>
            <a:r>
              <a:rPr lang="ko-KR" altLang="en-US" sz="1600" dirty="0" smtClean="0"/>
              <a:t>확인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78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배포하기 위해서는 </a:t>
            </a:r>
            <a:r>
              <a:rPr lang="en-US" altLang="ko-KR" dirty="0" smtClean="0"/>
              <a:t>Deployment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Service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가 필요합니다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먼저 </a:t>
            </a:r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awesome-media-backend-deployment.yml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replicas: 1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200"/>
              </a:lnSpc>
            </a:pPr>
            <a:r>
              <a:rPr lang="en-US" altLang="ko-KR" dirty="0" smtClean="0"/>
              <a:t>        image: </a:t>
            </a:r>
            <a:r>
              <a:rPr lang="en-US" altLang="ko-KR" b="1" dirty="0">
                <a:solidFill>
                  <a:srgbClr val="FF0000"/>
                </a:solidFill>
              </a:rPr>
              <a:t> $(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username)/</a:t>
            </a:r>
            <a:r>
              <a:rPr lang="en-US" altLang="ko-KR" b="1" dirty="0" smtClean="0">
                <a:solidFill>
                  <a:srgbClr val="FF0000"/>
                </a:solidFill>
              </a:rPr>
              <a:t>awesome-media-backend:1.0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20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20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"500m"</a:t>
            </a:r>
            <a:endParaRPr lang="mr-IN" altLang="ko-KR" dirty="0"/>
          </a:p>
        </p:txBody>
      </p:sp>
      <p:sp>
        <p:nvSpPr>
          <p:cNvPr id="2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4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파일을 작성하고 그 파일을 통해 </a:t>
            </a:r>
            <a:r>
              <a:rPr lang="en-US" altLang="ko-KR" dirty="0" smtClean="0"/>
              <a:t>kubectl apply </a:t>
            </a:r>
            <a:r>
              <a:rPr lang="ko-KR" altLang="en-US" dirty="0" smtClean="0"/>
              <a:t>명령어로 </a:t>
            </a:r>
            <a:r>
              <a:rPr lang="en-US" altLang="ko-KR" dirty="0" smtClean="0"/>
              <a:t>Deployment Object</a:t>
            </a:r>
            <a:r>
              <a:rPr lang="ko-KR" altLang="en-US" dirty="0" smtClean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013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Deployment yml </a:t>
            </a:r>
            <a:r>
              <a:rPr kumimoji="1" lang="ko-KR" altLang="en-US" sz="1600" dirty="0" smtClean="0"/>
              <a:t>작성한 경로로 이동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생성</a:t>
            </a:r>
            <a:r>
              <a:rPr kumimoji="1" lang="en-US" altLang="ko-KR" sz="1600" dirty="0" smtClean="0"/>
              <a:t>(--record </a:t>
            </a:r>
            <a:r>
              <a:rPr kumimoji="1" lang="ko-KR" altLang="en-US" sz="1600" dirty="0" smtClean="0"/>
              <a:t>옵션을 통해 설정 이력 관리 가능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Deployment Object </a:t>
            </a:r>
            <a:r>
              <a:rPr kumimoji="1" lang="ko-KR" altLang="en-US" sz="1600" dirty="0" smtClean="0"/>
              <a:t>조회 </a:t>
            </a:r>
            <a:r>
              <a:rPr kumimoji="1" lang="en-US" altLang="ko-KR" sz="1600" dirty="0" smtClean="0"/>
              <a:t>(Pod, ReplicaSets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1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29502" y="1866593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cd [</a:t>
            </a:r>
            <a:r>
              <a:rPr lang="en-US" altLang="ko-KR" sz="1400" dirty="0" smtClean="0"/>
              <a:t>awesome-media-backend-deployment.yml</a:t>
            </a:r>
            <a:r>
              <a:rPr lang="ko-KR" altLang="en-US" sz="1400" dirty="0" smtClean="0"/>
              <a:t>이 작성된 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29502" y="2870038"/>
            <a:ext cx="11057895" cy="51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[filename]</a:t>
            </a:r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awesome-media-backend-deployment.yml --record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2" y="3387366"/>
            <a:ext cx="8470900" cy="444500"/>
          </a:xfrm>
          <a:prstGeom prst="rect">
            <a:avLst/>
          </a:prstGeom>
        </p:spPr>
      </p:pic>
      <p:sp>
        <p:nvSpPr>
          <p:cNvPr id="24" name="텍스트 개체 틀 10"/>
          <p:cNvSpPr txBox="1">
            <a:spLocks/>
          </p:cNvSpPr>
          <p:nvPr/>
        </p:nvSpPr>
        <p:spPr>
          <a:xfrm>
            <a:off x="507461" y="419629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err="1" smtClean="0"/>
              <a:t>deploy,pod</a:t>
            </a:r>
            <a:endParaRPr lang="en-US" altLang="ko-KR" sz="1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b="25270"/>
          <a:stretch/>
        </p:blipFill>
        <p:spPr>
          <a:xfrm>
            <a:off x="529502" y="4573864"/>
            <a:ext cx="8559800" cy="1395136"/>
          </a:xfrm>
          <a:prstGeom prst="rect">
            <a:avLst/>
          </a:prstGeom>
        </p:spPr>
      </p:pic>
      <p:sp>
        <p:nvSpPr>
          <p:cNvPr id="27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4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4980712" y="2415653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4112066" y="3037057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061267" y="3325089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4350" y="3297325"/>
            <a:ext cx="1908212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설치하기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en-US" altLang="ko-KR" dirty="0" smtClean="0"/>
              <a:t>awesome-media-backend </a:t>
            </a:r>
            <a:r>
              <a:rPr lang="ko-KR" altLang="en-US" dirty="0" smtClean="0"/>
              <a:t>애플리케이션을  외부에서 접속할 수 있도록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파일을 작성해봅시다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Service yml </a:t>
            </a:r>
            <a:r>
              <a:rPr kumimoji="1" lang="ko-KR" altLang="en-US" sz="1600" dirty="0" smtClean="0"/>
              <a:t>파일 생성 및 작성 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awesome-media-backend-service.yml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apiVersion: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awesome-media-backend-service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8090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 smtClean="0"/>
              <a:t>targetPort</a:t>
            </a:r>
            <a:r>
              <a:rPr lang="ro-RO" altLang="ko-KR" sz="1600" dirty="0"/>
              <a:t>: 8090</a:t>
            </a:r>
          </a:p>
          <a:p>
            <a:pPr algn="l"/>
            <a:r>
              <a:rPr lang="ro-RO" altLang="ko-KR" sz="1600" dirty="0"/>
              <a:t>  selector:</a:t>
            </a:r>
          </a:p>
          <a:p>
            <a:pPr algn="l"/>
            <a:r>
              <a:rPr lang="ro-RO" altLang="ko-KR" sz="1600" dirty="0"/>
              <a:t>    </a:t>
            </a:r>
            <a:r>
              <a:rPr lang="ro-RO" altLang="ko-KR" sz="1600" dirty="0" err="1"/>
              <a:t>app</a:t>
            </a:r>
            <a:r>
              <a:rPr lang="ro-RO" altLang="ko-KR" sz="1600" dirty="0"/>
              <a:t>: </a:t>
            </a:r>
            <a:r>
              <a:rPr lang="ro-RO" altLang="ko-KR" sz="1600" dirty="0" err="1"/>
              <a:t>awesome</a:t>
            </a:r>
            <a:r>
              <a:rPr lang="ro-RO" altLang="ko-KR" sz="1600" dirty="0"/>
              <a:t>-media-</a:t>
            </a:r>
            <a:r>
              <a:rPr lang="ro-RO" altLang="ko-KR" sz="1600" dirty="0" err="1"/>
              <a:t>backend</a:t>
            </a:r>
            <a:endParaRPr lang="ro-RO" altLang="ko-KR" sz="1600" dirty="0"/>
          </a:p>
          <a:p>
            <a:pPr algn="l"/>
            <a:r>
              <a:rPr lang="ro-RO" altLang="ko-KR" sz="1600" dirty="0"/>
              <a:t>  </a:t>
            </a:r>
            <a:r>
              <a:rPr lang="ro-RO" altLang="ko-KR" sz="1600" dirty="0" err="1" smtClean="0"/>
              <a:t>type</a:t>
            </a:r>
            <a:r>
              <a:rPr lang="ro-RO" altLang="ko-KR" sz="1600" dirty="0" smtClean="0"/>
              <a:t>: </a:t>
            </a:r>
            <a:r>
              <a:rPr lang="ro-RO" altLang="ko-KR" sz="1600" dirty="0" err="1" smtClean="0"/>
              <a:t>NodePort</a:t>
            </a:r>
            <a:endParaRPr lang="mr-IN" altLang="ko-KR" sz="1600" dirty="0"/>
          </a:p>
        </p:txBody>
      </p:sp>
      <p:sp>
        <p:nvSpPr>
          <p:cNvPr id="10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1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</a:t>
            </a:r>
            <a:r>
              <a:rPr lang="ko-KR" altLang="en-US" dirty="0"/>
              <a:t>파일을 작성하고 그 파일을 통해 </a:t>
            </a:r>
            <a:r>
              <a:rPr lang="en-US" altLang="ko-KR" dirty="0"/>
              <a:t>kubectl </a:t>
            </a:r>
            <a:r>
              <a:rPr lang="en-US" altLang="ko-KR" dirty="0" smtClean="0"/>
              <a:t>apply </a:t>
            </a:r>
            <a:r>
              <a:rPr lang="ko-KR" altLang="en-US" dirty="0" smtClean="0"/>
              <a:t>명령어로 </a:t>
            </a:r>
            <a:r>
              <a:rPr lang="en-US" altLang="ko-KR" dirty="0"/>
              <a:t>Service Object</a:t>
            </a:r>
            <a:r>
              <a:rPr lang="ko-KR" altLang="en-US" dirty="0"/>
              <a:t>를 생성해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3" y="1455151"/>
            <a:ext cx="5466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조회</a:t>
            </a: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r>
              <a:rPr kumimoji="1" lang="ko-KR" altLang="en-US" sz="1600" dirty="0" smtClean="0"/>
              <a:t>애플리케이션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err="1" smtClean="0"/>
              <a:t>Kubectl</a:t>
            </a:r>
            <a:r>
              <a:rPr kumimoji="1" lang="en-US" altLang="ko-KR" sz="1600" dirty="0" smtClean="0"/>
              <a:t> get svc</a:t>
            </a:r>
            <a:r>
              <a:rPr kumimoji="1" lang="ko-KR" altLang="en-US" sz="1600" dirty="0" smtClean="0"/>
              <a:t>를 통해서 </a:t>
            </a:r>
            <a:r>
              <a:rPr kumimoji="1" lang="en-US" altLang="ko-KR" sz="1600" dirty="0" smtClean="0"/>
              <a:t>Port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http://</a:t>
            </a:r>
            <a:r>
              <a:rPr kumimoji="1" lang="en-US" altLang="ko-KR" sz="1600" dirty="0" err="1" smtClean="0"/>
              <a:t>NodeIP:port</a:t>
            </a:r>
            <a:r>
              <a:rPr kumimoji="1" lang="ko-KR" altLang="en-US" sz="1600" dirty="0" smtClean="0"/>
              <a:t>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K8s </a:t>
            </a:r>
            <a:r>
              <a:rPr kumimoji="1" lang="en-US" altLang="ko-KR" sz="1600" dirty="0" smtClean="0"/>
              <a:t>node </a:t>
            </a:r>
            <a:r>
              <a:rPr kumimoji="1" lang="en-US" altLang="ko-KR" sz="1600" dirty="0" err="1" smtClean="0"/>
              <a:t>ip</a:t>
            </a:r>
            <a:r>
              <a:rPr kumimoji="1" lang="en-US" altLang="ko-KR" sz="1600" dirty="0" smtClean="0"/>
              <a:t> -&gt; </a:t>
            </a:r>
            <a:r>
              <a:rPr kumimoji="1" lang="en-US" altLang="ko-KR" sz="1600" dirty="0"/>
              <a:t>http://169.56.106.154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1" y="1800329"/>
            <a:ext cx="11057895" cy="507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apply [filename]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apply -f </a:t>
            </a:r>
            <a:r>
              <a:rPr lang="en-US" altLang="ko-KR" sz="1400" dirty="0" smtClean="0"/>
              <a:t>awesome-media-backend-</a:t>
            </a:r>
            <a:r>
              <a:rPr lang="en-US" altLang="ko-KR" sz="1400" dirty="0" err="1" smtClean="0"/>
              <a:t>service.yml</a:t>
            </a:r>
            <a:r>
              <a:rPr lang="en-US" altLang="ko-KR" sz="1400" dirty="0" smtClean="0"/>
              <a:t> --record</a:t>
            </a:r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07460" y="300022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get </a:t>
            </a:r>
            <a:r>
              <a:rPr lang="en-US" altLang="ko-KR" sz="1400" dirty="0" smtClean="0"/>
              <a:t>svc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783" y="4200123"/>
            <a:ext cx="5368815" cy="21130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0" y="2336839"/>
            <a:ext cx="8280400" cy="406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3396071"/>
            <a:ext cx="8280400" cy="635000"/>
          </a:xfrm>
          <a:prstGeom prst="rect">
            <a:avLst/>
          </a:prstGeom>
        </p:spPr>
      </p:pic>
      <p:sp>
        <p:nvSpPr>
          <p:cNvPr id="23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5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Service Object</a:t>
            </a:r>
            <a:r>
              <a:rPr lang="ko-KR" altLang="en-US" dirty="0" smtClean="0"/>
              <a:t>가 생성이 되었으면 로컬의 </a:t>
            </a:r>
            <a:r>
              <a:rPr lang="en-US" altLang="ko-KR" dirty="0" smtClean="0"/>
              <a:t>awesome-media-frontend</a:t>
            </a:r>
            <a:r>
              <a:rPr lang="ko-KR" altLang="en-US" dirty="0" smtClean="0"/>
              <a:t> 애플리케이션에서 접속해봅시다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kumimoji="1" lang="ko-KR" altLang="en-US" sz="1600" dirty="0" smtClean="0"/>
              <a:t>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애플리케이션에서 접속해보기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</a:t>
            </a:r>
            <a:r>
              <a:rPr kumimoji="1" lang="en-US" altLang="ko-KR" sz="1600" dirty="0" smtClean="0"/>
              <a:t>pplication-default.yml </a:t>
            </a:r>
            <a:r>
              <a:rPr kumimoji="1" lang="ko-KR" altLang="en-US" sz="1600" dirty="0" smtClean="0"/>
              <a:t>파일에서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수정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>
                <a:solidFill>
                  <a:srgbClr val="FF0000"/>
                </a:solidFill>
              </a:rPr>
              <a:t>본인의 서비스 접속 정보로 수정할 것</a:t>
            </a:r>
            <a:r>
              <a:rPr kumimoji="1" lang="en-US" altLang="ko-KR" sz="1600" dirty="0" smtClean="0">
                <a:solidFill>
                  <a:srgbClr val="FF0000"/>
                </a:solidFill>
              </a:rPr>
              <a:t>!!)</a:t>
            </a:r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서버 구동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sz="1600" dirty="0" smtClean="0"/>
              <a:t>localhost:8080 </a:t>
            </a:r>
            <a:r>
              <a:rPr kumimoji="1" lang="ko-KR" altLang="en-US" sz="1600" dirty="0" smtClean="0"/>
              <a:t>으로 접속</a:t>
            </a:r>
            <a:endParaRPr kumimoji="1" lang="en-US" altLang="ko-KR" sz="1600" dirty="0" smtClean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24" name="텍스트 개체 틀 10"/>
          <p:cNvSpPr txBox="1">
            <a:spLocks/>
          </p:cNvSpPr>
          <p:nvPr/>
        </p:nvSpPr>
        <p:spPr>
          <a:xfrm>
            <a:off x="572077" y="2096182"/>
            <a:ext cx="11057895" cy="1260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/>
              <a:t>api: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marL="84600" lvl="1" indent="0">
              <a:lnSpc>
                <a:spcPts val="500"/>
              </a:lnSpc>
              <a:spcBef>
                <a:spcPts val="1000"/>
              </a:spcBef>
              <a:buNone/>
            </a:pPr>
            <a:r>
              <a:rPr lang="en-US" altLang="ko-KR" sz="1400" dirty="0"/>
              <a:t>    </a:t>
            </a:r>
            <a:r>
              <a:rPr lang="en-US" altLang="ko-KR" sz="1400" b="1" dirty="0"/>
              <a:t>url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de-DE" altLang="ko-KR" sz="1400" dirty="0">
                <a:solidFill>
                  <a:srgbClr val="FF0000"/>
                </a:solidFill>
                <a:hlinkClick r:id="rId3" invalidUrl="http://169.56.106.154:{Service_port}"/>
              </a:rPr>
              <a:t>http://</a:t>
            </a:r>
            <a:r>
              <a:rPr lang="de-DE" altLang="ko-KR" sz="1400" dirty="0" smtClean="0">
                <a:solidFill>
                  <a:srgbClr val="FF0000"/>
                </a:solidFill>
                <a:hlinkClick r:id="rId4" invalidUrl="http://169.56.106.154:{Service_port}"/>
              </a:rPr>
              <a:t>169.56.106.154:{Service</a:t>
            </a:r>
            <a:r>
              <a:rPr lang="de-DE" altLang="ko-KR" sz="1400" dirty="0" smtClean="0">
                <a:solidFill>
                  <a:srgbClr val="FF0000"/>
                </a:solidFill>
                <a:hlinkClick r:id="rId5" invalidUrl="http://169.56.106.154:{Service_port}"/>
              </a:rPr>
              <a:t>_port}</a:t>
            </a:r>
            <a:endParaRPr lang="de-DE" altLang="ko-KR" sz="14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64" y="3727800"/>
            <a:ext cx="7905008" cy="2625499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0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8178" y="2217449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Cluster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다음으로는 이미 배포된 컨테이너의 이미지를 업데이트하는 방법입니다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00150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600" dirty="0" smtClean="0"/>
              <a:t>미리 배포해놓은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이미지의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이미지가 업데이트 되어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가 새로 생성됨을 확인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셜록으로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35" y="4791317"/>
            <a:ext cx="5900826" cy="1662125"/>
          </a:xfrm>
          <a:prstGeom prst="rect">
            <a:avLst/>
          </a:prstGeom>
        </p:spPr>
      </p:pic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0731153" cy="864070"/>
          </a:xfrm>
        </p:spPr>
        <p:txBody>
          <a:bodyPr/>
          <a:lstStyle/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 [</a:t>
            </a:r>
            <a:r>
              <a:rPr lang="en-US" altLang="ko-KR" sz="1400" dirty="0" err="1" smtClean="0"/>
              <a:t>conatainer_name</a:t>
            </a:r>
            <a:r>
              <a:rPr lang="en-US" altLang="ko-KR" sz="1400" dirty="0" smtClean="0"/>
              <a:t>]=[</a:t>
            </a:r>
            <a:r>
              <a:rPr lang="en-US" altLang="ko-KR" sz="1400" dirty="0" err="1" smtClean="0"/>
              <a:t>image_name</a:t>
            </a:r>
            <a:r>
              <a:rPr lang="en-US" altLang="ko-KR" sz="1400" dirty="0" smtClean="0"/>
              <a:t>]</a:t>
            </a:r>
            <a:endParaRPr lang="en-US" altLang="ko-KR" sz="1400" dirty="0"/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set image deployment/awesome-media-backend-deployment awesome-media-backend=$(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username)/awesome-media-backend:2.0 --</a:t>
            </a:r>
            <a:r>
              <a:rPr lang="en-US" altLang="ko-KR" sz="1400" dirty="0" smtClean="0"/>
              <a:t>record</a:t>
            </a:r>
            <a:endParaRPr lang="en-US" altLang="ko-KR" sz="14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232375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get pod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71800"/>
          <a:stretch/>
        </p:blipFill>
        <p:spPr>
          <a:xfrm>
            <a:off x="507461" y="2637309"/>
            <a:ext cx="10566400" cy="182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1" y="3684032"/>
            <a:ext cx="8039100" cy="6477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Deployment </a:t>
            </a:r>
            <a:r>
              <a:rPr lang="ko-KR" altLang="en-US" dirty="0" smtClean="0"/>
              <a:t>를 생성할때 넣어준 </a:t>
            </a:r>
            <a:r>
              <a:rPr lang="en-US" altLang="ko-KR" dirty="0" smtClean="0"/>
              <a:t>-</a:t>
            </a:r>
            <a:r>
              <a:rPr lang="mr-IN" altLang="ko-KR" dirty="0" smtClean="0"/>
              <a:t>–</a:t>
            </a:r>
            <a:r>
              <a:rPr lang="en-US" altLang="ko-KR" dirty="0" smtClean="0"/>
              <a:t>recode </a:t>
            </a:r>
            <a:r>
              <a:rPr lang="ko-KR" altLang="en-US" dirty="0" smtClean="0"/>
              <a:t>옵션을 통해 히스토리를 관리하고 이전 </a:t>
            </a:r>
            <a:r>
              <a:rPr lang="en-US" altLang="ko-KR" dirty="0" smtClean="0"/>
              <a:t>revision</a:t>
            </a:r>
            <a:r>
              <a:rPr lang="ko-KR" altLang="en-US" dirty="0" smtClean="0"/>
              <a:t>으로의  </a:t>
            </a:r>
            <a:r>
              <a:rPr lang="en-US" altLang="ko-KR" dirty="0" smtClean="0"/>
              <a:t>Rollback</a:t>
            </a:r>
            <a:r>
              <a:rPr lang="ko-KR" altLang="en-US" dirty="0" smtClean="0"/>
              <a:t>이 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Deployment </a:t>
            </a:r>
            <a:r>
              <a:rPr kumimoji="1" lang="ko-KR" altLang="en-US" sz="1600" dirty="0" smtClean="0"/>
              <a:t>히스토리 관리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r>
              <a:rPr kumimoji="1" lang="ko-KR" altLang="en-US" sz="1600" dirty="0" smtClean="0"/>
              <a:t>히스토리의 </a:t>
            </a:r>
            <a:r>
              <a:rPr kumimoji="1" lang="en-US" altLang="ko-KR" sz="1600" dirty="0" smtClean="0"/>
              <a:t>revision</a:t>
            </a:r>
            <a:r>
              <a:rPr kumimoji="1" lang="ko-KR" altLang="en-US" sz="1600" dirty="0" smtClean="0"/>
              <a:t>을 통해 </a:t>
            </a:r>
            <a:r>
              <a:rPr kumimoji="1" lang="en-US" altLang="ko-KR" sz="1600" dirty="0" smtClean="0"/>
              <a:t>Rollback(</a:t>
            </a:r>
            <a:r>
              <a:rPr lang="en-US" altLang="ko-KR" sz="1600" dirty="0"/>
              <a:t>--</a:t>
            </a:r>
            <a:r>
              <a:rPr lang="en-US" altLang="ko-KR" sz="1600" dirty="0" smtClean="0"/>
              <a:t>to-revision </a:t>
            </a:r>
            <a:r>
              <a:rPr lang="ko-KR" altLang="en-US" sz="1600" dirty="0" smtClean="0"/>
              <a:t>옵션으로 </a:t>
            </a:r>
            <a:r>
              <a:rPr lang="en-US" altLang="ko-KR" sz="1600" dirty="0" smtClean="0"/>
              <a:t>revision</a:t>
            </a:r>
            <a:r>
              <a:rPr lang="ko-KR" altLang="en-US" sz="1600" dirty="0" smtClean="0"/>
              <a:t> 지정 가능 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ko-KR" altLang="en-US" sz="1600" dirty="0"/>
              <a:t>로컬의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애플리케이션에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다시 접속해보기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메인화면이 다시 퍼시픽림으로 변경됨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664311"/>
          </a:xfrm>
        </p:spPr>
        <p:txBody>
          <a:bodyPr/>
          <a:lstStyle/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deployment/[</a:t>
            </a:r>
            <a:r>
              <a:rPr lang="en-US" altLang="ko-KR" sz="1400" dirty="0" err="1" smtClean="0"/>
              <a:t>deployment_name</a:t>
            </a:r>
            <a:r>
              <a:rPr lang="en-US" altLang="ko-KR" sz="1400" dirty="0" smtClean="0"/>
              <a:t>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rollout history  deployment/awesome-media-backend-deployment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944037"/>
            <a:ext cx="11057895" cy="629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rollout undo </a:t>
            </a:r>
            <a:r>
              <a:rPr lang="en-US" altLang="ko-KR" sz="1400" dirty="0" smtClean="0"/>
              <a:t>deployment/[</a:t>
            </a:r>
            <a:r>
              <a:rPr lang="en-US" altLang="ko-KR" sz="1400" dirty="0" err="1" smtClean="0"/>
              <a:t>deplyment_name</a:t>
            </a:r>
            <a:r>
              <a:rPr lang="en-US" altLang="ko-KR" sz="1400" dirty="0" smtClean="0"/>
              <a:t>] --to-revision=[revision]</a:t>
            </a:r>
          </a:p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/>
              <a:t>kubectl rollout undo deployment/awesome-media-backend-deployment --</a:t>
            </a:r>
            <a:r>
              <a:rPr lang="en-US" altLang="ko-KR" sz="1400" dirty="0" smtClean="0"/>
              <a:t>to-revision=1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437550"/>
            <a:ext cx="12192000" cy="11952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641610"/>
            <a:ext cx="8788400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92" y="5430622"/>
            <a:ext cx="6499831" cy="1373099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6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Kubernetes Object(Deployment, Service, Pod </a:t>
            </a:r>
            <a:r>
              <a:rPr kumimoji="1" lang="ko-KR" altLang="en-US" sz="1600" dirty="0" smtClean="0"/>
              <a:t>등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의 상세 내용 확인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773239"/>
            <a:ext cx="11057895" cy="451657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describe (-f FILENAME | TYPE [NAME_PREFIX | -l label] | TYPE/NAME) [options]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5" y="2257656"/>
            <a:ext cx="9573656" cy="4143144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2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</a:t>
            </a:r>
            <a:r>
              <a:rPr kumimoji="1" lang="ko-KR" altLang="en-US" sz="1600" dirty="0" smtClean="0"/>
              <a:t>  애플리케이션 로그 확인 및 </a:t>
            </a:r>
            <a:r>
              <a:rPr kumimoji="1" lang="en-US" altLang="ko-KR" sz="1600" dirty="0" smtClean="0"/>
              <a:t>tailing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1819574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logs [-f] </a:t>
            </a:r>
            <a:r>
              <a:rPr lang="en-US" altLang="ko-KR" sz="1400" dirty="0" smtClean="0"/>
              <a:t>[pod]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71231"/>
            <a:ext cx="9508754" cy="412649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6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 컨테이너 내부로 접속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exec -it </a:t>
            </a:r>
            <a:r>
              <a:rPr lang="en-US" altLang="ko-KR" sz="1400" dirty="0" smtClean="0"/>
              <a:t>[pod] -- </a:t>
            </a:r>
            <a:r>
              <a:rPr lang="en-US" altLang="ko-KR" sz="1400" dirty="0"/>
              <a:t>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181829"/>
            <a:ext cx="10185400" cy="4242722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kumimoji="1" lang="en-US" altLang="ko-KR" sz="1600" dirty="0" smtClean="0"/>
              <a:t>Kubernetes Object </a:t>
            </a:r>
            <a:r>
              <a:rPr kumimoji="1" lang="ko-KR" altLang="en-US" sz="1600" dirty="0" smtClean="0"/>
              <a:t>삭제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애플리케이션을 삭제하기 위해서는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Object</a:t>
            </a:r>
            <a:r>
              <a:rPr kumimoji="1" lang="ko-KR" altLang="en-US" sz="1600" dirty="0" smtClean="0"/>
              <a:t>를 삭제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pPr marL="342900" indent="-342900">
              <a:buAutoNum type="arabicPeriod" startAt="4"/>
            </a:pPr>
            <a:endParaRPr kumimoji="1" lang="en-US" altLang="ko-KR" sz="1600" dirty="0" smtClean="0"/>
          </a:p>
          <a:p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Object </a:t>
            </a:r>
            <a:r>
              <a:rPr kumimoji="1" lang="ko-KR" altLang="en-US" sz="1600" dirty="0" smtClean="0"/>
              <a:t>조회시 </a:t>
            </a:r>
            <a:r>
              <a:rPr kumimoji="1" lang="en-US" altLang="ko-KR" sz="1600" dirty="0" smtClean="0"/>
              <a:t>Service Object</a:t>
            </a:r>
            <a:r>
              <a:rPr kumimoji="1" lang="ko-KR" altLang="en-US" sz="1600" dirty="0" smtClean="0"/>
              <a:t>만 남아 있고 나머지는 모두 삭제되었음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/>
          </a:p>
          <a:p>
            <a:pPr marL="342900" indent="-342900">
              <a:buAutoNum type="arabicPeriod" startAt="3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07461" y="1773239"/>
            <a:ext cx="11057895" cy="451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delete ([-f FILENAME] | TYPE [(NAME | -l label | --all)]) [options]</a:t>
            </a:r>
            <a:endParaRPr lang="en-US" altLang="ko-KR" sz="14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다음으로 꼭 알아두어야 할 몇가지 명령어에 대해 알아봅시다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266793"/>
            <a:ext cx="7785100" cy="469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3314726"/>
            <a:ext cx="8559800" cy="660400"/>
          </a:xfrm>
          <a:prstGeom prst="rect">
            <a:avLst/>
          </a:prstGeom>
        </p:spPr>
      </p:pic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6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설치하기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9268" y="809897"/>
            <a:ext cx="1090313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JDK 8+ </a:t>
            </a:r>
            <a:r>
              <a:rPr kumimoji="1" lang="ko-KR" altLang="en-US" dirty="0" smtClean="0"/>
              <a:t>권장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STS Tool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Kubernetes CLI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Windows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Windows 7+,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64</a:t>
            </a:r>
            <a:r>
              <a:rPr kumimoji="1" lang="ko-KR" altLang="en-US" dirty="0" smtClean="0"/>
              <a:t>비트</a:t>
            </a: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1200150" lvl="2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Mac OS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ko-KR" dirty="0" smtClean="0"/>
              <a:t>Docker for Mac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(stable channel)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Docker Hub </a:t>
            </a:r>
            <a:r>
              <a:rPr kumimoji="1" lang="ko-KR" altLang="en-US" dirty="0" smtClean="0"/>
              <a:t>가입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Project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>
                <a:hlinkClick r:id="rId3"/>
              </a:rPr>
              <a:t>https://</a:t>
            </a:r>
            <a:r>
              <a:rPr kumimoji="1" lang="en-US" altLang="ko-KR" dirty="0" smtClean="0">
                <a:hlinkClick r:id="rId3"/>
              </a:rPr>
              <a:t>github.com/cloudz-labs/awesome-media.git</a:t>
            </a: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교육자료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https://</a:t>
            </a:r>
            <a:r>
              <a:rPr kumimoji="1" lang="en-US" altLang="ko-KR" dirty="0" err="1" smtClean="0"/>
              <a:t>myshare.skcc.com</a:t>
            </a:r>
            <a:r>
              <a:rPr kumimoji="1" lang="en-US" altLang="ko-KR" dirty="0" smtClean="0"/>
              <a:t>/display/CNADOC/50.+Container+as+a+Service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285750" indent="-285750">
              <a:buFont typeface="Arial" charset="0"/>
              <a:buChar char="•"/>
            </a:pP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31595"/>
              </p:ext>
            </p:extLst>
          </p:nvPr>
        </p:nvGraphicFramePr>
        <p:xfrm>
          <a:off x="1990434" y="2685011"/>
          <a:ext cx="9283154" cy="1154038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4641577"/>
                <a:gridCol w="4641577"/>
              </a:tblGrid>
              <a:tr h="580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</a:t>
                      </a:r>
                      <a:r>
                        <a:rPr lang="en-US" altLang="ko-KR" baseline="0" dirty="0" smtClean="0"/>
                        <a:t> 10 Pro </a:t>
                      </a:r>
                      <a:r>
                        <a:rPr lang="ko-KR" altLang="en-US" baseline="0" dirty="0" smtClean="0"/>
                        <a:t>미만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/>
                        <a:t>Docker ToolBox</a:t>
                      </a:r>
                    </a:p>
                  </a:txBody>
                  <a:tcPr/>
                </a:tc>
              </a:tr>
              <a:tr h="5733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Windows 10 Pro, Window Server 2016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charset="0"/>
                        <a:buChar char="•"/>
                      </a:pPr>
                      <a:r>
                        <a:rPr lang="en-US" altLang="ko-KR" dirty="0" smtClean="0">
                          <a:hlinkClick r:id="rId4"/>
                        </a:rPr>
                        <a:t>Docker for</a:t>
                      </a:r>
                      <a:r>
                        <a:rPr lang="en-US" altLang="ko-KR" baseline="0" dirty="0" smtClean="0">
                          <a:hlinkClick r:id="rId4"/>
                        </a:rPr>
                        <a:t> Windows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 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7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9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9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0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31206"/>
            <a:ext cx="2351533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1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프로젝트의 </a:t>
            </a:r>
            <a:r>
              <a:rPr kumimoji="1" lang="en-US" altLang="ko-KR" sz="1600" dirty="0" smtClean="0"/>
              <a:t>application-k8s.yml </a:t>
            </a:r>
            <a:r>
              <a:rPr kumimoji="1" lang="ko-KR" altLang="en-US" sz="1600" dirty="0" smtClean="0"/>
              <a:t>파일 확인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 </a:t>
            </a:r>
            <a:r>
              <a:rPr kumimoji="1" lang="ko-KR" altLang="en-US" sz="1600" dirty="0" smtClean="0"/>
              <a:t>프로젝트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빌드</a:t>
            </a:r>
            <a:r>
              <a:rPr kumimoji="1" lang="en-US" altLang="ko-KR" sz="1600" dirty="0" smtClean="0"/>
              <a:t>(target </a:t>
            </a:r>
            <a:r>
              <a:rPr kumimoji="1" lang="ko-KR" altLang="en-US" sz="1600" dirty="0" smtClean="0"/>
              <a:t>폴더에 </a:t>
            </a:r>
            <a:r>
              <a:rPr kumimoji="1" lang="en-US" altLang="ko-KR" sz="1600" dirty="0" smtClean="0"/>
              <a:t>jar </a:t>
            </a:r>
            <a:r>
              <a:rPr kumimoji="1" lang="ko-KR" altLang="en-US" sz="1600" dirty="0" smtClean="0"/>
              <a:t>패키징 파일 생성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85042" y="1773239"/>
            <a:ext cx="11231966" cy="12391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altLang="ko-KR" sz="1400" dirty="0" err="1"/>
              <a:t>api</a:t>
            </a:r>
            <a:r>
              <a:rPr lang="en-US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</a:t>
            </a:r>
            <a:r>
              <a:rPr lang="mr-IN" altLang="ko-KR" sz="1400" dirty="0" err="1"/>
              <a:t>bff</a:t>
            </a:r>
            <a:r>
              <a:rPr lang="mr-IN" altLang="ko-KR" sz="1400" dirty="0"/>
              <a:t>:</a:t>
            </a:r>
          </a:p>
          <a:p>
            <a:pPr algn="l">
              <a:lnSpc>
                <a:spcPts val="500"/>
              </a:lnSpc>
            </a:pPr>
            <a:r>
              <a:rPr lang="mr-IN" altLang="ko-KR" sz="1400" dirty="0"/>
              <a:t>    </a:t>
            </a:r>
            <a:r>
              <a:rPr lang="mr-IN" altLang="ko-KR" sz="1400" dirty="0" err="1"/>
              <a:t>path</a:t>
            </a:r>
            <a:r>
              <a:rPr lang="mr-IN" altLang="ko-KR" sz="1400" dirty="0"/>
              <a:t>: /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services:</a:t>
            </a:r>
          </a:p>
          <a:p>
            <a:pPr algn="l">
              <a:lnSpc>
                <a:spcPts val="500"/>
              </a:lnSpc>
            </a:pPr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: http://</a:t>
            </a:r>
            <a:r>
              <a:rPr lang="en-US" altLang="ko-KR" sz="1400" dirty="0" smtClean="0"/>
              <a:t>awesome-media-backend-service:8090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83105" y="3484184"/>
            <a:ext cx="11057895" cy="366941"/>
          </a:xfrm>
        </p:spPr>
        <p:txBody>
          <a:bodyPr/>
          <a:lstStyle/>
          <a:p>
            <a:pPr algn="l"/>
            <a:r>
              <a:rPr lang="ko-KR" altLang="en-US" sz="1400" dirty="0" smtClean="0"/>
              <a:t> </a:t>
            </a:r>
            <a:r>
              <a:rPr lang="en-US" altLang="ko-KR" sz="1400" dirty="0" smtClean="0"/>
              <a:t>STS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 우클릭 </a:t>
            </a:r>
            <a:r>
              <a:rPr lang="en-US" altLang="ko-KR" sz="1400" dirty="0" smtClean="0"/>
              <a:t>-&gt; Run As -&gt; Maven install</a:t>
            </a:r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483105" y="4240952"/>
            <a:ext cx="10848617" cy="2035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FROM openjdk:8-jdk-alpine</a:t>
            </a:r>
          </a:p>
          <a:p>
            <a:pPr algn="l"/>
            <a:r>
              <a:rPr lang="en-US" altLang="ko-KR" sz="1400" dirty="0"/>
              <a:t>RUN </a:t>
            </a:r>
            <a:r>
              <a:rPr lang="en-US" altLang="ko-KR" sz="1400" dirty="0" err="1"/>
              <a:t>apk</a:t>
            </a:r>
            <a:r>
              <a:rPr lang="en-US" altLang="ko-KR" sz="1400" dirty="0"/>
              <a:t> add --no-cache curl tar bash</a:t>
            </a:r>
          </a:p>
          <a:p>
            <a:pPr algn="l"/>
            <a:r>
              <a:rPr lang="en-US" altLang="ko-KR" sz="1400" dirty="0"/>
              <a:t>VOLUME /</a:t>
            </a:r>
            <a:r>
              <a:rPr lang="en-US" altLang="ko-KR" sz="1400" dirty="0" err="1"/>
              <a:t>tmp</a:t>
            </a:r>
            <a:endParaRPr lang="en-US" altLang="ko-KR" sz="1400" dirty="0"/>
          </a:p>
          <a:p>
            <a:pPr algn="l"/>
            <a:r>
              <a:rPr lang="en-US" altLang="ko-KR" sz="1400" dirty="0"/>
              <a:t>ADD </a:t>
            </a:r>
            <a:r>
              <a:rPr lang="en-US" altLang="ko-KR" sz="1400" dirty="0" smtClean="0"/>
              <a:t>target/awesome-media-frontend-0.0.1-SNAPSHOT.jar </a:t>
            </a:r>
            <a:r>
              <a:rPr lang="en-US" altLang="ko-KR" sz="1400" dirty="0" err="1"/>
              <a:t>app.jar</a:t>
            </a:r>
            <a:endParaRPr lang="en-US" altLang="ko-KR" sz="1400" dirty="0"/>
          </a:p>
          <a:p>
            <a:pPr algn="l"/>
            <a:r>
              <a:rPr lang="en-US" altLang="ko-KR" sz="1400" dirty="0"/>
              <a:t>ENV JAVA_OPTS=""</a:t>
            </a:r>
          </a:p>
          <a:p>
            <a:pPr algn="l"/>
            <a:r>
              <a:rPr lang="en-US" altLang="ko-KR" sz="1400" dirty="0"/>
              <a:t>ENTRYPOINT ["java","-</a:t>
            </a:r>
            <a:r>
              <a:rPr lang="en-US" altLang="ko-KR" sz="1400" dirty="0" err="1"/>
              <a:t>Djava.security.egd</a:t>
            </a:r>
            <a:r>
              <a:rPr lang="en-US" altLang="ko-KR" sz="1400" dirty="0"/>
              <a:t>=file:/dev/./</a:t>
            </a:r>
            <a:r>
              <a:rPr lang="en-US" altLang="ko-KR" sz="1400" dirty="0" err="1"/>
              <a:t>urandom</a:t>
            </a:r>
            <a:r>
              <a:rPr lang="en-US" altLang="ko-KR" sz="1400" dirty="0"/>
              <a:t>","-jar","/</a:t>
            </a:r>
            <a:r>
              <a:rPr lang="en-US" altLang="ko-KR" sz="1400" dirty="0" err="1"/>
              <a:t>app.jar</a:t>
            </a:r>
            <a:r>
              <a:rPr lang="en-US" altLang="ko-KR" sz="1400" dirty="0" smtClean="0"/>
              <a:t>"]</a:t>
            </a:r>
            <a:endParaRPr lang="en-US" altLang="ko-KR" sz="1400" dirty="0"/>
          </a:p>
        </p:txBody>
      </p:sp>
      <p:sp>
        <p:nvSpPr>
          <p:cNvPr id="1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4881" y="1403890"/>
            <a:ext cx="115944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4.</a:t>
            </a:r>
            <a:r>
              <a:rPr kumimoji="1" lang="ko-KR" altLang="en-US" sz="1600" dirty="0"/>
              <a:t>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프로젝트 위치로 이동</a:t>
            </a:r>
            <a:r>
              <a:rPr kumimoji="1" lang="en-US" altLang="ko-KR" sz="1600" dirty="0" smtClean="0"/>
              <a:t>(</a:t>
            </a:r>
            <a:r>
              <a:rPr kumimoji="1" lang="en-US" altLang="ko-KR" sz="1600" dirty="0" err="1" smtClean="0"/>
              <a:t>Dockerfile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작성된 경로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  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 빌드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 이미지 태깅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7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 태깅한 </a:t>
            </a:r>
            <a:r>
              <a:rPr kumimoji="1" lang="en-US" altLang="ko-KR" sz="1600" dirty="0" smtClean="0"/>
              <a:t>Docker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레지스트리에 업로드</a:t>
            </a: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FontTx/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텍스트 개체 틀 10"/>
          <p:cNvSpPr txBox="1">
            <a:spLocks/>
          </p:cNvSpPr>
          <p:nvPr/>
        </p:nvSpPr>
        <p:spPr>
          <a:xfrm>
            <a:off x="507461" y="176337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cd [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awesome-media-frontend </a:t>
            </a:r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경로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507460" y="394546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tag </a:t>
            </a:r>
            <a:r>
              <a:rPr lang="en-US" altLang="ko-KR" sz="1400" dirty="0" smtClean="0"/>
              <a:t>awesome-media-frontend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3" name="텍스트 개체 틀 10"/>
          <p:cNvSpPr txBox="1">
            <a:spLocks/>
          </p:cNvSpPr>
          <p:nvPr/>
        </p:nvSpPr>
        <p:spPr>
          <a:xfrm>
            <a:off x="507460" y="493171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push </a:t>
            </a:r>
            <a:r>
              <a:rPr lang="en-US" altLang="ko-KR" sz="1400" dirty="0" err="1" smtClean="0"/>
              <a:t>dtlabs</a:t>
            </a:r>
            <a:r>
              <a:rPr lang="en-US" altLang="ko-KR" sz="1400" dirty="0" smtClean="0"/>
              <a:t>/awesome-media-frontend:1.0</a:t>
            </a:r>
          </a:p>
        </p:txBody>
      </p:sp>
      <p:sp>
        <p:nvSpPr>
          <p:cNvPr id="25" name="텍스트 개체 틀 10"/>
          <p:cNvSpPr txBox="1">
            <a:spLocks/>
          </p:cNvSpPr>
          <p:nvPr/>
        </p:nvSpPr>
        <p:spPr>
          <a:xfrm>
            <a:off x="507460" y="284362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/>
              <a:t>docker</a:t>
            </a:r>
            <a:r>
              <a:rPr lang="en-US" altLang="ko-KR" sz="1400" dirty="0"/>
              <a:t> build -t awesome-media-frontend .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844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022" y="1455151"/>
            <a:ext cx="114140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 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 smtClean="0"/>
              <a:t>awsome</a:t>
            </a:r>
            <a:r>
              <a:rPr kumimoji="1" lang="en-US" altLang="ko-KR" sz="1600" dirty="0" smtClean="0"/>
              <a:t>-media-frontend</a:t>
            </a:r>
            <a:r>
              <a:rPr kumimoji="1" lang="ko-KR" altLang="en-US" sz="1600" dirty="0" smtClean="0"/>
              <a:t> </a:t>
            </a:r>
            <a:r>
              <a:rPr kumimoji="1" lang="ko-KR" altLang="en-US" sz="1600" dirty="0"/>
              <a:t>애플리케이션에 대한</a:t>
            </a:r>
            <a:r>
              <a:rPr kumimoji="1" lang="en-US" altLang="ko-KR" sz="1600" dirty="0"/>
              <a:t> Deployment </a:t>
            </a:r>
            <a:r>
              <a:rPr kumimoji="1" lang="en-US" altLang="ko-KR" sz="1600" dirty="0" err="1"/>
              <a:t>yml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/>
              <a:t>(awesome-media-front-</a:t>
            </a:r>
            <a:r>
              <a:rPr kumimoji="1" lang="en-US" altLang="ko-KR" sz="1600" dirty="0" err="1"/>
              <a:t>deplyment.yml</a:t>
            </a:r>
            <a:r>
              <a:rPr kumimoji="1" lang="en-US" altLang="ko-KR" sz="1600" dirty="0"/>
              <a:t>)</a:t>
            </a:r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36050" y="1773239"/>
            <a:ext cx="11231966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0"/>
              </a:lnSpc>
            </a:pPr>
            <a:r>
              <a:rPr lang="en-US" altLang="ko-KR" dirty="0" err="1"/>
              <a:t>apiVersion</a:t>
            </a:r>
            <a:r>
              <a:rPr lang="en-US" altLang="ko-KR" dirty="0"/>
              <a:t>: apps/v1beta2 # for versions before 1.8.0 use apps/v1beta1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kind: 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metadata: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name: awesome-media-frontend-deployment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labels: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spec: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replicas: 1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selector: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</a:t>
            </a:r>
            <a:r>
              <a:rPr lang="en-US" altLang="ko-KR" dirty="0" err="1"/>
              <a:t>matchLabels</a:t>
            </a:r>
            <a:r>
              <a:rPr lang="en-US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app: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template: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metadata: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</a:t>
            </a:r>
            <a:r>
              <a:rPr lang="mr-IN" altLang="ko-KR" dirty="0" err="1"/>
              <a:t>labels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app: awesome-media-frontend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</a:t>
            </a:r>
            <a:r>
              <a:rPr lang="mr-IN" altLang="ko-KR" dirty="0" err="1"/>
              <a:t>spec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containers: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- name: awesome-media-frontend</a:t>
            </a:r>
          </a:p>
          <a:p>
            <a:pPr algn="l">
              <a:lnSpc>
                <a:spcPts val="100"/>
              </a:lnSpc>
            </a:pPr>
            <a:r>
              <a:rPr lang="en-US" altLang="ko-KR" dirty="0"/>
              <a:t>        image: </a:t>
            </a:r>
            <a:r>
              <a:rPr lang="en-US" altLang="ko-KR" dirty="0" smtClean="0">
                <a:solidFill>
                  <a:srgbClr val="FF0000"/>
                </a:solidFill>
              </a:rPr>
              <a:t>$(</a:t>
            </a:r>
            <a:r>
              <a:rPr lang="en-US" altLang="ko-KR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dirty="0" smtClean="0">
                <a:solidFill>
                  <a:srgbClr val="FF0000"/>
                </a:solidFill>
              </a:rPr>
              <a:t> username)/awesome-media-frontend:1.0</a:t>
            </a:r>
            <a:endParaRPr lang="en-US" altLang="ko-KR" dirty="0">
              <a:solidFill>
                <a:srgbClr val="FF0000"/>
              </a:solidFill>
            </a:endParaRP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ports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- </a:t>
            </a:r>
            <a:r>
              <a:rPr lang="de-DE" altLang="ko-KR" dirty="0" err="1"/>
              <a:t>containerPort</a:t>
            </a:r>
            <a:r>
              <a:rPr lang="de-DE" altLang="ko-KR" dirty="0"/>
              <a:t>: 8080</a:t>
            </a:r>
          </a:p>
          <a:p>
            <a:pPr algn="l">
              <a:lnSpc>
                <a:spcPts val="100"/>
              </a:lnSpc>
            </a:pPr>
            <a:r>
              <a:rPr lang="de-DE" altLang="ko-KR" dirty="0"/>
              <a:t>        </a:t>
            </a:r>
            <a:r>
              <a:rPr lang="de-DE" altLang="ko-KR" dirty="0" err="1"/>
              <a:t>imagePullPolicy</a:t>
            </a:r>
            <a:r>
              <a:rPr lang="de-DE" altLang="ko-KR" dirty="0"/>
              <a:t>: </a:t>
            </a:r>
            <a:r>
              <a:rPr lang="de-DE" altLang="ko-KR" dirty="0" err="1"/>
              <a:t>Always</a:t>
            </a:r>
            <a:endParaRPr lang="de-DE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env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      - name: SPRING_PROFILES_ACTIVE</a:t>
            </a:r>
          </a:p>
          <a:p>
            <a:pPr algn="l">
              <a:lnSpc>
                <a:spcPts val="100"/>
              </a:lnSpc>
            </a:pPr>
            <a:r>
              <a:rPr lang="mr-IN" altLang="ko-KR" dirty="0">
                <a:solidFill>
                  <a:srgbClr val="FF0000"/>
                </a:solidFill>
              </a:rPr>
              <a:t>          </a:t>
            </a:r>
            <a:r>
              <a:rPr lang="mr-IN" altLang="ko-KR" dirty="0" err="1">
                <a:solidFill>
                  <a:srgbClr val="FF0000"/>
                </a:solidFill>
              </a:rPr>
              <a:t>value</a:t>
            </a:r>
            <a:r>
              <a:rPr lang="mr-IN" altLang="ko-KR" dirty="0">
                <a:solidFill>
                  <a:srgbClr val="FF0000"/>
                </a:solidFill>
              </a:rPr>
              <a:t>: k8s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</a:t>
            </a:r>
            <a:r>
              <a:rPr lang="mr-IN" altLang="ko-KR" dirty="0" err="1"/>
              <a:t>resources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requests</a:t>
            </a:r>
            <a:r>
              <a:rPr lang="mr-IN" altLang="ko-KR" dirty="0"/>
              <a:t>: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"256Mi"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"50m"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</a:t>
            </a:r>
            <a:r>
              <a:rPr lang="mr-IN" altLang="ko-KR" dirty="0" err="1"/>
              <a:t>limits</a:t>
            </a:r>
            <a:r>
              <a:rPr lang="mr-IN" altLang="ko-KR" dirty="0"/>
              <a:t>: </a:t>
            </a:r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memory</a:t>
            </a:r>
            <a:r>
              <a:rPr lang="mr-IN" altLang="ko-KR" dirty="0"/>
              <a:t>: </a:t>
            </a:r>
            <a:r>
              <a:rPr lang="mr-IN" altLang="ko-KR" dirty="0" smtClean="0"/>
              <a:t>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  <a:endParaRPr lang="mr-IN" altLang="ko-KR" dirty="0"/>
          </a:p>
          <a:p>
            <a:pPr algn="l">
              <a:lnSpc>
                <a:spcPts val="100"/>
              </a:lnSpc>
            </a:pPr>
            <a:r>
              <a:rPr lang="mr-IN" altLang="ko-KR" dirty="0"/>
              <a:t>            </a:t>
            </a:r>
            <a:r>
              <a:rPr lang="mr-IN" altLang="ko-KR" dirty="0" err="1"/>
              <a:t>cpu</a:t>
            </a:r>
            <a:r>
              <a:rPr lang="mr-IN" altLang="ko-KR" dirty="0"/>
              <a:t>: "500m</a:t>
            </a:r>
            <a:r>
              <a:rPr lang="mr-IN" altLang="ko-KR" dirty="0" smtClean="0"/>
              <a:t>"</a:t>
            </a:r>
            <a:endParaRPr lang="mr-IN" altLang="ko-KR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022" y="1455151"/>
            <a:ext cx="114140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9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Service </a:t>
            </a:r>
            <a:r>
              <a:rPr kumimoji="1" lang="en-US" altLang="ko-KR" sz="1600" dirty="0" err="1" smtClean="0"/>
              <a:t>yml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(awesome-media-front-</a:t>
            </a:r>
            <a:r>
              <a:rPr kumimoji="1" lang="en-US" altLang="ko-KR" sz="1600" dirty="0" err="1" smtClean="0"/>
              <a:t>service.yml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36049" y="1773239"/>
            <a:ext cx="11125519" cy="46093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/>
              <a:t>apiVersion</a:t>
            </a:r>
            <a:r>
              <a:rPr lang="en-US" altLang="ko-KR" sz="1600" dirty="0"/>
              <a:t>: v1</a:t>
            </a:r>
          </a:p>
          <a:p>
            <a:pPr algn="l"/>
            <a:r>
              <a:rPr lang="en-US" altLang="ko-KR" sz="1600" dirty="0"/>
              <a:t>kind: Service</a:t>
            </a:r>
          </a:p>
          <a:p>
            <a:pPr algn="l"/>
            <a:r>
              <a:rPr lang="en-US" altLang="ko-KR" sz="1600" dirty="0"/>
              <a:t>metadata:</a:t>
            </a:r>
          </a:p>
          <a:p>
            <a:pPr algn="l"/>
            <a:r>
              <a:rPr lang="en-US" altLang="ko-KR" sz="1600" dirty="0"/>
              <a:t>  name: awesome-media-frontend-service</a:t>
            </a:r>
          </a:p>
          <a:p>
            <a:pPr algn="l"/>
            <a:r>
              <a:rPr lang="en-US" altLang="ko-KR" sz="1600" dirty="0"/>
              <a:t>spec:</a:t>
            </a:r>
          </a:p>
          <a:p>
            <a:pPr algn="l"/>
            <a:r>
              <a:rPr lang="en-US" altLang="ko-KR" sz="1600" dirty="0"/>
              <a:t>  ports:</a:t>
            </a:r>
          </a:p>
          <a:p>
            <a:pPr algn="l"/>
            <a:r>
              <a:rPr lang="mr-IN" altLang="ko-KR" sz="1600" dirty="0"/>
              <a:t>  - </a:t>
            </a:r>
            <a:r>
              <a:rPr lang="mr-IN" altLang="ko-KR" sz="1600" dirty="0" err="1"/>
              <a:t>name</a:t>
            </a:r>
            <a:r>
              <a:rPr lang="mr-IN" altLang="ko-KR" sz="1600" dirty="0"/>
              <a:t>: "</a:t>
            </a:r>
            <a:r>
              <a:rPr lang="mr-IN" altLang="ko-KR" sz="1600" dirty="0" err="1"/>
              <a:t>http</a:t>
            </a:r>
            <a:r>
              <a:rPr lang="mr-IN" altLang="ko-KR" sz="1600" dirty="0"/>
              <a:t>"</a:t>
            </a:r>
          </a:p>
          <a:p>
            <a:pPr algn="l"/>
            <a:r>
              <a:rPr lang="mr-IN" altLang="ko-KR" sz="1600" dirty="0"/>
              <a:t>    </a:t>
            </a:r>
            <a:r>
              <a:rPr lang="mr-IN" altLang="ko-KR" sz="1600" dirty="0" err="1"/>
              <a:t>port</a:t>
            </a:r>
            <a:r>
              <a:rPr lang="mr-IN" altLang="ko-KR" sz="1600" dirty="0"/>
              <a:t>: 8080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targetPort</a:t>
            </a:r>
            <a:r>
              <a:rPr lang="de-DE" altLang="ko-KR" sz="1600" dirty="0"/>
              <a:t>: 8080</a:t>
            </a:r>
          </a:p>
          <a:p>
            <a:pPr algn="l"/>
            <a:r>
              <a:rPr lang="de-DE" altLang="ko-KR" sz="1600" dirty="0"/>
              <a:t>  </a:t>
            </a:r>
            <a:r>
              <a:rPr lang="de-DE" altLang="ko-KR" sz="1600" dirty="0" err="1"/>
              <a:t>selector</a:t>
            </a:r>
            <a:r>
              <a:rPr lang="de-DE" altLang="ko-KR" sz="1600" dirty="0"/>
              <a:t>:</a:t>
            </a:r>
          </a:p>
          <a:p>
            <a:pPr algn="l"/>
            <a:r>
              <a:rPr lang="de-DE" altLang="ko-KR" sz="1600" dirty="0"/>
              <a:t>    </a:t>
            </a:r>
            <a:r>
              <a:rPr lang="de-DE" altLang="ko-KR" sz="1600" dirty="0" err="1"/>
              <a:t>app</a:t>
            </a:r>
            <a:r>
              <a:rPr lang="de-DE" altLang="ko-KR" sz="1600" dirty="0"/>
              <a:t>: </a:t>
            </a:r>
            <a:r>
              <a:rPr lang="de-DE" altLang="ko-KR" sz="1600" dirty="0" err="1"/>
              <a:t>awesome</a:t>
            </a:r>
            <a:r>
              <a:rPr lang="de-DE" altLang="ko-KR" sz="1600" dirty="0"/>
              <a:t>-media-</a:t>
            </a:r>
            <a:r>
              <a:rPr lang="de-DE" altLang="ko-KR" sz="1600" dirty="0" err="1"/>
              <a:t>frontend</a:t>
            </a:r>
            <a:endParaRPr lang="de-DE" altLang="ko-KR" sz="1600" dirty="0"/>
          </a:p>
          <a:p>
            <a:pPr algn="l"/>
            <a:r>
              <a:rPr lang="de-DE" altLang="ko-KR" sz="1600" dirty="0"/>
              <a:t>  type: </a:t>
            </a:r>
            <a:r>
              <a:rPr lang="de-DE" altLang="ko-KR" sz="1600" dirty="0" err="1"/>
              <a:t>NodePort</a:t>
            </a:r>
            <a:endParaRPr lang="mr-IN" altLang="ko-KR" sz="1600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1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10. k8s </a:t>
            </a:r>
            <a:r>
              <a:rPr kumimoji="1" lang="ko-KR" altLang="en-US" sz="1600" dirty="0" smtClean="0"/>
              <a:t>폴더로 이동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11.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애플리케이션에 </a:t>
            </a:r>
            <a:r>
              <a:rPr kumimoji="1" lang="ko-KR" altLang="en-US" sz="1600" dirty="0" smtClean="0"/>
              <a:t>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12</a:t>
            </a:r>
            <a:r>
              <a:rPr kumimoji="1" lang="en-US" altLang="ko-KR" sz="1600" dirty="0"/>
              <a:t>. </a:t>
            </a:r>
            <a:r>
              <a:rPr kumimoji="1" lang="en-US" altLang="ko-KR" sz="1600" dirty="0" err="1"/>
              <a:t>awsome</a:t>
            </a:r>
            <a:r>
              <a:rPr kumimoji="1" lang="en-US" altLang="ko-KR" sz="1600" dirty="0"/>
              <a:t>-media-frontend</a:t>
            </a:r>
            <a:r>
              <a:rPr kumimoji="1" lang="ko-KR" altLang="en-US" sz="1600" dirty="0"/>
              <a:t> 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803667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cd k8s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0" y="397249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get pod</a:t>
            </a:r>
            <a:endParaRPr lang="en-US" altLang="ko-KR" sz="1400" dirty="0" smtClean="0"/>
          </a:p>
        </p:txBody>
      </p:sp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K8s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통해 애플리케이션 배포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3" name="텍스트 개체 틀 10"/>
          <p:cNvSpPr txBox="1">
            <a:spLocks/>
          </p:cNvSpPr>
          <p:nvPr/>
        </p:nvSpPr>
        <p:spPr>
          <a:xfrm>
            <a:off x="507460" y="283688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apply </a:t>
            </a:r>
            <a:r>
              <a:rPr lang="mr-IN" altLang="ko-KR" sz="1400" dirty="0" smtClean="0"/>
              <a:t>–</a:t>
            </a:r>
            <a:r>
              <a:rPr lang="en-US" altLang="ko-KR" sz="1400" dirty="0" smtClean="0"/>
              <a:t>f .</a:t>
            </a:r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K8S </a:t>
            </a:r>
            <a:r>
              <a:rPr lang="ko-KR" altLang="en-US" dirty="0" smtClean="0"/>
              <a:t>환경에 </a:t>
            </a:r>
            <a:r>
              <a:rPr lang="en-US" altLang="ko-KR" dirty="0" smtClean="0"/>
              <a:t>awesome-media-frontend </a:t>
            </a:r>
            <a:r>
              <a:rPr lang="ko-KR" altLang="en-US" dirty="0" smtClean="0"/>
              <a:t>애플리케이션을 배포하고 </a:t>
            </a:r>
            <a:r>
              <a:rPr lang="en-US" altLang="ko-KR" dirty="0" smtClean="0"/>
              <a:t>awesome-media-backend</a:t>
            </a:r>
            <a:r>
              <a:rPr lang="ko-KR" altLang="en-US" dirty="0"/>
              <a:t> </a:t>
            </a:r>
            <a:r>
              <a:rPr lang="ko-KR" altLang="en-US" dirty="0" smtClean="0"/>
              <a:t>애플리케이션과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591258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40700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22612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71813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71749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20950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04462" y="338877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71661" y="32113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00497" y="25070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131851" y="31285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081052" y="34165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07877" y="3388771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awesome-media-backend-deployment.yml </a:t>
            </a:r>
            <a:r>
              <a:rPr kumimoji="1" lang="ko-KR" altLang="en-US" sz="1600" dirty="0" smtClean="0"/>
              <a:t>파일에 </a:t>
            </a:r>
            <a:r>
              <a:rPr kumimoji="1" lang="en-US" altLang="ko-KR" sz="1600" dirty="0" smtClean="0"/>
              <a:t>replicas </a:t>
            </a:r>
            <a:r>
              <a:rPr kumimoji="1" lang="ko-KR" altLang="en-US" sz="1600" dirty="0" smtClean="0"/>
              <a:t>설정 변경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r>
              <a:rPr kumimoji="1" lang="en-US" altLang="ko-KR" sz="1600" dirty="0" smtClean="0"/>
              <a:t>awesome-media-backend</a:t>
            </a:r>
            <a:r>
              <a:rPr kumimoji="1" lang="ko-KR" altLang="en-US" sz="1600" dirty="0" smtClean="0"/>
              <a:t> 애플리케이션에 대한 </a:t>
            </a:r>
            <a:r>
              <a:rPr kumimoji="1" lang="en-US" altLang="ko-KR" sz="1600" dirty="0" smtClean="0"/>
              <a:t>Deployment</a:t>
            </a:r>
            <a:r>
              <a:rPr kumimoji="1" lang="ko-KR" altLang="en-US" sz="1600" dirty="0" smtClean="0"/>
              <a:t> 변경 사항 적용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96141" y="1725962"/>
            <a:ext cx="11057895" cy="2244459"/>
          </a:xfrm>
        </p:spPr>
        <p:txBody>
          <a:bodyPr/>
          <a:lstStyle/>
          <a:p>
            <a:pPr algn="l"/>
            <a:r>
              <a:rPr lang="en-US" altLang="ko-KR" sz="1400" dirty="0"/>
              <a:t>spec:</a:t>
            </a:r>
          </a:p>
          <a:p>
            <a:pPr algn="l"/>
            <a:r>
              <a:rPr lang="en-US" altLang="ko-KR" sz="1400" dirty="0"/>
              <a:t>  replicas: </a:t>
            </a:r>
            <a:r>
              <a:rPr lang="en-US" altLang="ko-KR" sz="1400" dirty="0" smtClean="0"/>
              <a:t>2</a:t>
            </a:r>
            <a:endParaRPr lang="en-US" altLang="ko-KR" sz="1400" dirty="0"/>
          </a:p>
          <a:p>
            <a:pPr algn="l"/>
            <a:r>
              <a:rPr lang="en-US" altLang="ko-KR" sz="1400" dirty="0"/>
              <a:t>  strategy:</a:t>
            </a:r>
          </a:p>
          <a:p>
            <a:pPr algn="l"/>
            <a:r>
              <a:rPr lang="en-US" altLang="ko-KR" sz="1400" dirty="0"/>
              <a:t>    type: RollingUpdate</a:t>
            </a:r>
          </a:p>
          <a:p>
            <a:pPr algn="l"/>
            <a:r>
              <a:rPr lang="en-US" altLang="ko-KR" sz="1400" dirty="0"/>
              <a:t>    rollingUpdate:</a:t>
            </a:r>
          </a:p>
          <a:p>
            <a:pPr algn="l"/>
            <a:r>
              <a:rPr lang="mr-IN" altLang="ko-KR" sz="1400" dirty="0"/>
              <a:t>      </a:t>
            </a:r>
            <a:r>
              <a:rPr lang="mr-IN" altLang="ko-KR" sz="1400" dirty="0" err="1"/>
              <a:t>maxSurge</a:t>
            </a:r>
            <a:r>
              <a:rPr lang="mr-IN" altLang="ko-KR" sz="1400" dirty="0"/>
              <a:t>: 1</a:t>
            </a:r>
          </a:p>
          <a:p>
            <a:pPr algn="l"/>
            <a:r>
              <a:rPr lang="en-US" altLang="ko-KR" sz="1400" dirty="0"/>
              <a:t>      maxUnavailable: 0</a:t>
            </a:r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72077" y="477295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kubectl </a:t>
            </a:r>
            <a:r>
              <a:rPr lang="en-US" altLang="ko-KR" sz="1400" dirty="0"/>
              <a:t>apply -f awesome-media-backend-deployment.yml 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5272880"/>
            <a:ext cx="7569200" cy="457200"/>
          </a:xfrm>
          <a:prstGeom prst="rect">
            <a:avLst/>
          </a:prstGeom>
        </p:spPr>
      </p:pic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 smtClean="0"/>
              <a:t>에서는 중단 없이 애플리케이션을 배포할 수 있도록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 기능을 지원합니다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Rolling Update</a:t>
            </a:r>
            <a:r>
              <a:rPr lang="ko-KR" altLang="en-US" dirty="0" smtClean="0"/>
              <a:t>를  설정하는 방법은 다음과 </a:t>
            </a:r>
            <a:r>
              <a:rPr lang="ko-KR" altLang="en-US" dirty="0"/>
              <a:t>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1449157"/>
            <a:ext cx="11057895" cy="4891409"/>
          </a:xfrm>
        </p:spPr>
        <p:txBody>
          <a:bodyPr/>
          <a:lstStyle/>
          <a:p>
            <a:pPr algn="l">
              <a:lnSpc>
                <a:spcPts val="50"/>
              </a:lnSpc>
            </a:pPr>
            <a:r>
              <a:rPr lang="en-US" altLang="ko-KR" dirty="0" err="1" smtClean="0"/>
              <a:t>apiVersion</a:t>
            </a:r>
            <a:r>
              <a:rPr lang="en-US" altLang="ko-KR" dirty="0" smtClean="0"/>
              <a:t>: apps/v1beta2 # for versions before 1.8.0 use apps/v1beta1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kind: 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metadata: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name: awesome-media-backend-deployment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labels: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spec: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replicas: 2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strategy: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type: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</a:t>
            </a:r>
            <a:r>
              <a:rPr lang="en-US" altLang="ko-KR" dirty="0" err="1" smtClean="0">
                <a:solidFill>
                  <a:srgbClr val="FF0000"/>
                </a:solidFill>
              </a:rPr>
              <a:t>rollingUpdate</a:t>
            </a:r>
            <a:r>
              <a:rPr lang="en-US" altLang="ko-KR" dirty="0" smtClean="0">
                <a:solidFill>
                  <a:srgbClr val="FF0000"/>
                </a:solidFill>
              </a:rPr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>
                <a:solidFill>
                  <a:srgbClr val="FF0000"/>
                </a:solidFill>
              </a:rPr>
              <a:t>      </a:t>
            </a:r>
            <a:r>
              <a:rPr lang="mr-IN" altLang="ko-KR" dirty="0" err="1" smtClean="0">
                <a:solidFill>
                  <a:srgbClr val="FF0000"/>
                </a:solidFill>
              </a:rPr>
              <a:t>maxSurge</a:t>
            </a:r>
            <a:r>
              <a:rPr lang="mr-IN" altLang="ko-KR" dirty="0" smtClean="0">
                <a:solidFill>
                  <a:srgbClr val="FF0000"/>
                </a:solidFill>
              </a:rPr>
              <a:t>: 1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maxUnavailable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selector: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matchLabels</a:t>
            </a:r>
            <a:r>
              <a:rPr lang="en-US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app: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template: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metadata: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</a:t>
            </a:r>
            <a:r>
              <a:rPr lang="mr-IN" altLang="ko-KR" dirty="0" err="1" smtClean="0"/>
              <a:t>labels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app: awesome-media-backend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</a:t>
            </a:r>
            <a:r>
              <a:rPr lang="mr-IN" altLang="ko-KR" dirty="0" err="1" smtClean="0"/>
              <a:t>spec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containers: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- name: awesome-media-backend</a:t>
            </a:r>
          </a:p>
          <a:p>
            <a:pPr algn="l">
              <a:lnSpc>
                <a:spcPts val="50"/>
              </a:lnSpc>
            </a:pPr>
            <a:r>
              <a:rPr lang="en-US" altLang="ko-KR" dirty="0" smtClean="0"/>
              <a:t>        image: bckim0620/awesome-media-backend:1.0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ports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- </a:t>
            </a:r>
            <a:r>
              <a:rPr lang="de-DE" altLang="ko-KR" dirty="0" err="1" smtClean="0"/>
              <a:t>containerPort</a:t>
            </a:r>
            <a:r>
              <a:rPr lang="de-DE" altLang="ko-KR" dirty="0" smtClean="0"/>
              <a:t>: 8090</a:t>
            </a:r>
          </a:p>
          <a:p>
            <a:pPr algn="l">
              <a:lnSpc>
                <a:spcPts val="50"/>
              </a:lnSpc>
            </a:pPr>
            <a:r>
              <a:rPr lang="de-DE" altLang="ko-KR" dirty="0" smtClean="0"/>
              <a:t>        </a:t>
            </a:r>
            <a:r>
              <a:rPr lang="de-DE" altLang="ko-KR" dirty="0" err="1" smtClean="0"/>
              <a:t>imagePullPolicy</a:t>
            </a:r>
            <a:r>
              <a:rPr lang="de-DE" altLang="ko-KR" dirty="0" smtClean="0"/>
              <a:t>: </a:t>
            </a:r>
            <a:r>
              <a:rPr lang="de-DE" altLang="ko-KR" dirty="0" err="1" smtClean="0"/>
              <a:t>Always</a:t>
            </a:r>
            <a:endParaRPr lang="de-DE" altLang="ko-KR" dirty="0" smtClean="0"/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</a:t>
            </a:r>
            <a:r>
              <a:rPr lang="mr-IN" altLang="ko-KR" dirty="0" err="1" smtClean="0"/>
              <a:t>resources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requests</a:t>
            </a:r>
            <a:r>
              <a:rPr lang="mr-IN" altLang="ko-KR" dirty="0" smtClean="0"/>
              <a:t>: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"256Mi"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"50m"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</a:t>
            </a:r>
            <a:r>
              <a:rPr lang="mr-IN" altLang="ko-KR" dirty="0" err="1" smtClean="0"/>
              <a:t>limits</a:t>
            </a:r>
            <a:r>
              <a:rPr lang="mr-IN" altLang="ko-KR" dirty="0" smtClean="0"/>
              <a:t>: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memory</a:t>
            </a:r>
            <a:r>
              <a:rPr lang="mr-IN" altLang="ko-KR" dirty="0" smtClean="0"/>
              <a:t>: "</a:t>
            </a:r>
            <a:r>
              <a:rPr lang="en-US" altLang="ko-KR" dirty="0" smtClean="0"/>
              <a:t>1Gi</a:t>
            </a:r>
            <a:r>
              <a:rPr lang="mr-IN" altLang="ko-KR" dirty="0" smtClean="0"/>
              <a:t>" </a:t>
            </a:r>
          </a:p>
          <a:p>
            <a:pPr algn="l">
              <a:lnSpc>
                <a:spcPts val="50"/>
              </a:lnSpc>
            </a:pPr>
            <a:r>
              <a:rPr lang="mr-IN" altLang="ko-KR" dirty="0" smtClean="0"/>
              <a:t>            </a:t>
            </a:r>
            <a:r>
              <a:rPr lang="mr-IN" altLang="ko-KR" dirty="0" err="1" smtClean="0"/>
              <a:t>cpu</a:t>
            </a:r>
            <a:r>
              <a:rPr lang="mr-IN" altLang="ko-KR" dirty="0" smtClean="0"/>
              <a:t>: "2" 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23932" y="3040469"/>
            <a:ext cx="5534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maxUnavailable : Rolling Update  </a:t>
            </a:r>
            <a:r>
              <a:rPr kumimoji="1" lang="ko-KR" altLang="en-US" sz="1000" dirty="0" smtClean="0"/>
              <a:t>중 사용할 수 없는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 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13179" y="2845162"/>
            <a:ext cx="64521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kumimoji="1" lang="en-US" altLang="ko-KR" sz="1000" dirty="0" smtClean="0"/>
              <a:t>maxSurge</a:t>
            </a:r>
            <a:r>
              <a:rPr kumimoji="1" lang="ko-KR" altLang="en-US" sz="1000" dirty="0" smtClean="0"/>
              <a:t> </a:t>
            </a:r>
            <a:r>
              <a:rPr kumimoji="1" lang="en-US" altLang="ko-KR" sz="1000" dirty="0" smtClean="0"/>
              <a:t>: Rolling Update  </a:t>
            </a:r>
            <a:r>
              <a:rPr kumimoji="1" lang="ko-KR" altLang="en-US" sz="1000" dirty="0" smtClean="0"/>
              <a:t>중 정해진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 수 이상으로 만들수 있는 </a:t>
            </a:r>
            <a:r>
              <a:rPr kumimoji="1" lang="en-US" altLang="ko-KR" sz="1000" dirty="0" smtClean="0"/>
              <a:t>Pod</a:t>
            </a:r>
            <a:r>
              <a:rPr kumimoji="1" lang="ko-KR" altLang="en-US" sz="1000" dirty="0" smtClean="0"/>
              <a:t>의 최대 개수</a:t>
            </a:r>
            <a:r>
              <a:rPr kumimoji="1" lang="en-US" altLang="ko-KR" sz="1000" dirty="0" smtClean="0"/>
              <a:t>(</a:t>
            </a:r>
            <a:r>
              <a:rPr kumimoji="1" lang="ko-KR" altLang="en-US" sz="1000" dirty="0" smtClean="0"/>
              <a:t>기본값은 </a:t>
            </a:r>
            <a:r>
              <a:rPr kumimoji="1" lang="en-US" altLang="ko-KR" sz="1000" dirty="0" smtClean="0"/>
              <a:t>25%)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56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이 제대로 늘어났는지 확인</a:t>
            </a:r>
            <a:r>
              <a:rPr kumimoji="1" lang="en-US" altLang="ko-KR" sz="1600" dirty="0" smtClean="0"/>
              <a:t>(Pod </a:t>
            </a:r>
            <a:r>
              <a:rPr kumimoji="1" lang="ko-KR" altLang="en-US" sz="1600" dirty="0" smtClean="0"/>
              <a:t>조회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4. </a:t>
            </a:r>
            <a:r>
              <a:rPr kumimoji="1" lang="ko-KR" altLang="en-US" sz="1600" dirty="0" smtClean="0"/>
              <a:t>새로운 터미널에서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의 실시간 갱신 정보를 조회하도록 함</a:t>
            </a:r>
            <a:r>
              <a:rPr kumimoji="1" lang="en-US" altLang="ko-KR" sz="1600" dirty="0" smtClean="0"/>
              <a:t>(-w</a:t>
            </a:r>
            <a:r>
              <a:rPr kumimoji="1" lang="ko-KR" altLang="en-US" sz="1600" dirty="0" smtClean="0"/>
              <a:t> 옵션</a:t>
            </a:r>
            <a:r>
              <a:rPr kumimoji="1" lang="en-US" altLang="ko-KR" sz="1600" dirty="0" smtClean="0"/>
              <a:t>)</a:t>
            </a:r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53" y="2069681"/>
            <a:ext cx="7962900" cy="1257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5" y="4399448"/>
            <a:ext cx="8597900" cy="1231900"/>
          </a:xfrm>
          <a:prstGeom prst="rect">
            <a:avLst/>
          </a:prstGeom>
        </p:spPr>
      </p:pic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3887576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kubectl get pod -w</a:t>
            </a:r>
            <a:endParaRPr lang="en-US" altLang="ko-KR" sz="1400" dirty="0" smtClean="0"/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9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3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4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이미지를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 업데이트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r>
              <a:rPr kumimoji="1" lang="en-US" altLang="ko-KR" sz="1600" dirty="0" smtClean="0"/>
              <a:t>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Rolling Update </a:t>
            </a:r>
            <a:r>
              <a:rPr kumimoji="1" lang="ko-KR" altLang="en-US" sz="1600" dirty="0" smtClean="0"/>
              <a:t>확인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(Pod</a:t>
            </a:r>
            <a:r>
              <a:rPr kumimoji="1" lang="ko-KR" altLang="en-US" sz="1600" dirty="0" smtClean="0"/>
              <a:t>가 </a:t>
            </a:r>
            <a:r>
              <a:rPr kumimoji="1" lang="en-US" altLang="ko-KR" sz="1600" dirty="0" smtClean="0"/>
              <a:t>1</a:t>
            </a:r>
            <a:r>
              <a:rPr kumimoji="1" lang="ko-KR" altLang="en-US" sz="1600" dirty="0" smtClean="0"/>
              <a:t>개만 업데이트된 상태에서는 </a:t>
            </a:r>
            <a:r>
              <a:rPr kumimoji="1" lang="en-US" altLang="ko-KR" sz="1600" dirty="0" smtClean="0"/>
              <a:t>1.0</a:t>
            </a:r>
            <a:r>
              <a:rPr kumimoji="1" lang="ko-KR" altLang="en-US" sz="1600" dirty="0" smtClean="0"/>
              <a:t>버전과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버전이 같이 호출되며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3</a:t>
            </a:r>
            <a:r>
              <a:rPr kumimoji="1" lang="ko-KR" altLang="en-US" sz="1600" dirty="0" smtClean="0"/>
              <a:t>개가 모두 업데이트를 완료하면 </a:t>
            </a:r>
            <a:r>
              <a:rPr kumimoji="1" lang="en-US" altLang="ko-KR" sz="1600" dirty="0" smtClean="0"/>
              <a:t>2.0</a:t>
            </a:r>
            <a:r>
              <a:rPr kumimoji="1" lang="ko-KR" altLang="en-US" sz="1600" dirty="0" smtClean="0"/>
              <a:t> 버전으로만 호출됨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 </a:t>
            </a:r>
            <a:endParaRPr kumimoji="1" lang="en-US" altLang="ko-KR" sz="1600" dirty="0"/>
          </a:p>
          <a:p>
            <a:r>
              <a:rPr kumimoji="1" lang="ko-KR" altLang="en-US" sz="1600" dirty="0" smtClean="0"/>
              <a:t> 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$ </a:t>
            </a:r>
            <a:r>
              <a:rPr lang="en-US" altLang="ko-KR" sz="1400" dirty="0" err="1" smtClean="0"/>
              <a:t>kubectl</a:t>
            </a:r>
            <a:r>
              <a:rPr lang="en-US" altLang="ko-KR" sz="1400" dirty="0" smtClean="0"/>
              <a:t> set image deployment/awesome-media-backend-deployment awesome-media-backend=bckim0620/awesome-media-backend:2.0 </a:t>
            </a:r>
            <a:endParaRPr lang="en-US" altLang="ko-KR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68633"/>
          <a:stretch/>
        </p:blipFill>
        <p:spPr>
          <a:xfrm>
            <a:off x="458125" y="2147943"/>
            <a:ext cx="11159495" cy="195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5" y="3634528"/>
            <a:ext cx="6797843" cy="2791701"/>
          </a:xfrm>
          <a:prstGeom prst="rect">
            <a:avLst/>
          </a:prstGeom>
        </p:spPr>
      </p:pic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0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에서 </a:t>
            </a:r>
            <a:r>
              <a:rPr lang="en-US" altLang="ko-KR" dirty="0"/>
              <a:t>Rolling Update</a:t>
            </a:r>
            <a:r>
              <a:rPr lang="ko-KR" altLang="en-US" dirty="0"/>
              <a:t>를  설정하는 방법은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Rolling Update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10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업데이트가 잘 되었는지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 조회</a:t>
            </a: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59725" y="1711430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kubectl get </a:t>
            </a:r>
            <a:r>
              <a:rPr lang="en-US" altLang="ko-KR" sz="1400" dirty="0" smtClean="0"/>
              <a:t>pod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5" y="2157201"/>
            <a:ext cx="8610600" cy="1270000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8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16658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366100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48012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697213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497149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46350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7061" y="313515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115542" y="243089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46896" y="305230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96097" y="334033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922" y="3248439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9406" y="3320291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통해 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자원에 대한 사용률을 기반으로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의 수를 자동으로 조절하는 </a:t>
            </a:r>
            <a:r>
              <a:rPr lang="en-US" altLang="ko-KR" dirty="0" smtClean="0"/>
              <a:t>Auto Scaling </a:t>
            </a:r>
            <a:r>
              <a:rPr lang="ko-KR" altLang="en-US" dirty="0" smtClean="0"/>
              <a:t>기능을 지원합니다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7459579" y="1508097"/>
            <a:ext cx="4206167" cy="4828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0350" indent="-285750" algn="l">
              <a:buFont typeface="Wingdings" charset="2"/>
              <a:buChar char="ü"/>
            </a:pPr>
            <a:r>
              <a:rPr lang="en-US" altLang="ko-KR" sz="1600" dirty="0" smtClean="0"/>
              <a:t>HPA (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Horizontal Pod Autoscaler) </a:t>
            </a:r>
            <a:r>
              <a:rPr lang="ko-KR" altLang="en-US" sz="1600" dirty="0" smtClean="0"/>
              <a:t>란</a:t>
            </a:r>
            <a:r>
              <a:rPr lang="en-US" altLang="ko-KR" sz="1600" dirty="0" smtClean="0"/>
              <a:t>?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CPU </a:t>
            </a:r>
            <a:r>
              <a:rPr lang="ko-KR" altLang="en-US" sz="1400" dirty="0" smtClean="0"/>
              <a:t>사용률을 기반으로 </a:t>
            </a:r>
            <a:r>
              <a:rPr lang="en-US" altLang="ko-KR" sz="1400" dirty="0" smtClean="0"/>
              <a:t>Replication Controller, Deployment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ReplicaSet</a:t>
            </a:r>
            <a:r>
              <a:rPr lang="ko-KR" altLang="en-US" sz="1400" dirty="0" smtClean="0"/>
              <a:t>에서 관리하고 있는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의 수를 자동으로 조절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ko-KR" altLang="en-US" sz="1400" dirty="0" smtClean="0"/>
              <a:t>현재 </a:t>
            </a:r>
            <a:r>
              <a:rPr lang="en-US" altLang="ko-KR" sz="1400" dirty="0" smtClean="0"/>
              <a:t>stable 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CPU </a:t>
            </a:r>
            <a:r>
              <a:rPr lang="ko-KR" altLang="en-US" sz="1400" dirty="0" smtClean="0"/>
              <a:t>리소스에 대해서만 오토스케일링을 지원</a:t>
            </a:r>
            <a:endParaRPr lang="en-US" altLang="ko-KR" sz="1400" dirty="0" smtClean="0"/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beta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autoscaling/v2beta1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에서는 </a:t>
            </a:r>
            <a:r>
              <a:rPr lang="en-US" altLang="ko-KR" sz="1400" dirty="0" smtClean="0"/>
              <a:t>Memory </a:t>
            </a:r>
            <a:r>
              <a:rPr lang="ko-KR" altLang="en-US" sz="1400" dirty="0" smtClean="0"/>
              <a:t>또는 사용자의 </a:t>
            </a:r>
            <a:r>
              <a:rPr lang="en-US" altLang="ko-KR" sz="1400" dirty="0" smtClean="0"/>
              <a:t>custom metrics</a:t>
            </a:r>
            <a:r>
              <a:rPr lang="ko-KR" altLang="en-US" sz="1400" dirty="0" smtClean="0"/>
              <a:t> 등에 대한 오토스케일링도 지원</a:t>
            </a:r>
            <a:r>
              <a:rPr lang="en-US" altLang="ko-KR" sz="1400" b="1" dirty="0" smtClean="0"/>
              <a:t> </a:t>
            </a:r>
          </a:p>
          <a:p>
            <a:pPr marL="370350" indent="-285750" algn="l">
              <a:buFontTx/>
              <a:buChar char="-"/>
            </a:pPr>
            <a:r>
              <a:rPr lang="en-US" altLang="ko-KR" sz="1400" dirty="0" smtClean="0"/>
              <a:t>API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resource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Controller</a:t>
            </a:r>
            <a:r>
              <a:rPr lang="ko-KR" altLang="en-US" sz="1400" dirty="0" smtClean="0"/>
              <a:t>로 구현</a:t>
            </a:r>
            <a:endParaRPr lang="en-US" altLang="ko-KR" sz="14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API resource :  </a:t>
            </a:r>
            <a:r>
              <a:rPr lang="ko-KR" altLang="en-US" sz="1200" dirty="0" smtClean="0"/>
              <a:t>컨트롤러의 동작을 결정</a:t>
            </a:r>
            <a:endParaRPr lang="en-US" altLang="ko-KR" sz="1200" dirty="0" smtClean="0"/>
          </a:p>
          <a:p>
            <a:pPr marL="971550" lvl="1" indent="-285750">
              <a:buFont typeface="Arial" charset="0"/>
              <a:buChar char="•"/>
            </a:pPr>
            <a:r>
              <a:rPr lang="en-US" altLang="ko-KR" sz="1200" dirty="0" smtClean="0"/>
              <a:t>Controller :</a:t>
            </a:r>
            <a:r>
              <a:rPr lang="ko-KR" altLang="en-US" sz="1200" dirty="0" smtClean="0"/>
              <a:t> 사용자가 지정한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사용률과 실제 사용중인 평균 </a:t>
            </a:r>
            <a:r>
              <a:rPr lang="en-US" altLang="ko-KR" sz="1200" dirty="0" smtClean="0"/>
              <a:t>CPU </a:t>
            </a:r>
            <a:r>
              <a:rPr lang="ko-KR" altLang="en-US" sz="1200" dirty="0" smtClean="0"/>
              <a:t>사용률이 일치하도록 </a:t>
            </a:r>
            <a:r>
              <a:rPr lang="en-US" altLang="ko-KR" sz="1200" dirty="0" smtClean="0"/>
              <a:t>replica</a:t>
            </a:r>
            <a:r>
              <a:rPr lang="ko-KR" altLang="en-US" sz="1200" dirty="0" smtClean="0"/>
              <a:t>수를 주기적으로 조정 </a:t>
            </a:r>
            <a:endParaRPr lang="en-US" altLang="ko-KR" sz="1200" dirty="0" smtClean="0"/>
          </a:p>
          <a:p>
            <a:pPr marL="370350" indent="-285750" algn="l">
              <a:buFontTx/>
              <a:buChar char="-"/>
            </a:pPr>
            <a:endParaRPr lang="en-US" altLang="ko-KR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42" y="1440234"/>
            <a:ext cx="6328736" cy="4964156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HPA</a:t>
            </a:r>
            <a:r>
              <a:rPr lang="ko-KR" altLang="en-US" dirty="0" smtClean="0"/>
              <a:t>를 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HPA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HPA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6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773239"/>
            <a:ext cx="11057895" cy="3514400"/>
          </a:xfrm>
        </p:spPr>
        <p:txBody>
          <a:bodyPr/>
          <a:lstStyle/>
          <a:p>
            <a:pPr algn="l"/>
            <a:r>
              <a:rPr lang="en-US" altLang="ko-KR" dirty="0" err="1"/>
              <a:t>apiVersion</a:t>
            </a:r>
            <a:r>
              <a:rPr lang="en-US" altLang="ko-KR" dirty="0"/>
              <a:t>: </a:t>
            </a:r>
            <a:r>
              <a:rPr lang="en-US" altLang="ko-KR" dirty="0" err="1"/>
              <a:t>autoscaling</a:t>
            </a:r>
            <a:r>
              <a:rPr lang="en-US" altLang="ko-KR" dirty="0"/>
              <a:t>/v1</a:t>
            </a:r>
          </a:p>
          <a:p>
            <a:pPr algn="l"/>
            <a:r>
              <a:rPr lang="en-US" altLang="ko-KR" dirty="0"/>
              <a:t>kind: </a:t>
            </a:r>
            <a:r>
              <a:rPr lang="en-US" altLang="ko-KR" dirty="0" err="1"/>
              <a:t>HorizontalPodAutoscaler</a:t>
            </a:r>
            <a:endParaRPr lang="en-US" altLang="ko-KR" dirty="0"/>
          </a:p>
          <a:p>
            <a:pPr algn="l"/>
            <a:r>
              <a:rPr lang="en-US" altLang="ko-KR" dirty="0"/>
              <a:t>metadata:</a:t>
            </a:r>
          </a:p>
          <a:p>
            <a:pPr algn="l"/>
            <a:r>
              <a:rPr lang="en-US" altLang="ko-KR" dirty="0"/>
              <a:t>  name: awesome-media-backend-</a:t>
            </a:r>
            <a:r>
              <a:rPr lang="en-US" altLang="ko-KR" dirty="0" err="1"/>
              <a:t>hpa</a:t>
            </a:r>
            <a:endParaRPr lang="en-US" altLang="ko-KR" dirty="0"/>
          </a:p>
          <a:p>
            <a:pPr algn="l"/>
            <a:r>
              <a:rPr lang="en-US" altLang="ko-KR" dirty="0"/>
              <a:t>spec: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maxReplicas</a:t>
            </a:r>
            <a:r>
              <a:rPr lang="en-US" altLang="ko-KR" dirty="0"/>
              <a:t>: 3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minReplicas</a:t>
            </a:r>
            <a:r>
              <a:rPr lang="en-US" altLang="ko-KR" dirty="0"/>
              <a:t>: 1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scaleTargetRef</a:t>
            </a:r>
            <a:r>
              <a:rPr lang="en-US" altLang="ko-KR" dirty="0"/>
              <a:t>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apiVersion</a:t>
            </a:r>
            <a:r>
              <a:rPr lang="en-US" altLang="ko-KR" dirty="0"/>
              <a:t>: extensions/v1beta1</a:t>
            </a:r>
          </a:p>
          <a:p>
            <a:pPr algn="l"/>
            <a:r>
              <a:rPr lang="en-US" altLang="ko-KR" dirty="0"/>
              <a:t>    kind: Deployment</a:t>
            </a:r>
          </a:p>
          <a:p>
            <a:pPr algn="l"/>
            <a:r>
              <a:rPr lang="en-US" altLang="ko-KR" dirty="0"/>
              <a:t>    name: awesome-media-backend-deployment</a:t>
            </a:r>
          </a:p>
          <a:p>
            <a:pPr algn="l"/>
            <a:r>
              <a:rPr lang="en-US" altLang="ko-KR" dirty="0"/>
              <a:t>  </a:t>
            </a:r>
            <a:r>
              <a:rPr lang="en-US" altLang="ko-KR" dirty="0" err="1"/>
              <a:t>targetCPUUtilizationPercentage</a:t>
            </a:r>
            <a:r>
              <a:rPr lang="en-US" altLang="ko-KR" dirty="0"/>
              <a:t>: 50</a:t>
            </a:r>
            <a:endParaRPr lang="pl-PL" altLang="ko-KR" dirty="0" smtClean="0"/>
          </a:p>
        </p:txBody>
      </p:sp>
      <p:sp>
        <p:nvSpPr>
          <p:cNvPr id="19" name="텍스트 개체 틀 10"/>
          <p:cNvSpPr txBox="1">
            <a:spLocks/>
          </p:cNvSpPr>
          <p:nvPr/>
        </p:nvSpPr>
        <p:spPr>
          <a:xfrm>
            <a:off x="572077" y="5342704"/>
            <a:ext cx="11057894" cy="526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수 조정 방식</a:t>
            </a:r>
            <a:r>
              <a:rPr lang="en-US" altLang="ko-KR" dirty="0" smtClean="0"/>
              <a:t> </a:t>
            </a:r>
          </a:p>
          <a:p>
            <a:pPr marL="857250" lvl="1" indent="-171450">
              <a:buFontTx/>
              <a:buChar char="-"/>
            </a:pPr>
            <a:r>
              <a:rPr lang="pl-PL" altLang="ko-KR" sz="1200" dirty="0" err="1" smtClean="0"/>
              <a:t>TargetNumOfPods</a:t>
            </a:r>
            <a:r>
              <a:rPr lang="pl-PL" altLang="ko-KR" sz="1200" dirty="0" smtClean="0"/>
              <a:t> </a:t>
            </a:r>
            <a:r>
              <a:rPr lang="pl-PL" altLang="ko-KR" sz="1200" dirty="0"/>
              <a:t>= </a:t>
            </a:r>
            <a:r>
              <a:rPr lang="pl-PL" altLang="ko-KR" sz="1200" dirty="0" err="1"/>
              <a:t>ceil</a:t>
            </a:r>
            <a:r>
              <a:rPr lang="pl-PL" altLang="ko-KR" sz="1200" dirty="0"/>
              <a:t>(sum(</a:t>
            </a:r>
            <a:r>
              <a:rPr lang="pl-PL" altLang="ko-KR" sz="1200" dirty="0" err="1"/>
              <a:t>CurrentPodsCPUUtilization</a:t>
            </a:r>
            <a:r>
              <a:rPr lang="pl-PL" altLang="ko-KR" sz="1200" dirty="0"/>
              <a:t>) / Target</a:t>
            </a:r>
            <a:r>
              <a:rPr lang="pl-PL" altLang="ko-KR" sz="1200" dirty="0" smtClean="0"/>
              <a:t>)</a:t>
            </a:r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1" name="텍스트 개체 틀 10"/>
          <p:cNvSpPr txBox="1">
            <a:spLocks/>
          </p:cNvSpPr>
          <p:nvPr/>
        </p:nvSpPr>
        <p:spPr>
          <a:xfrm>
            <a:off x="572077" y="5975013"/>
            <a:ext cx="11057894" cy="364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6050" indent="-171450" algn="l">
              <a:buFont typeface="Arial" charset="0"/>
              <a:buChar char="•"/>
            </a:pPr>
            <a:r>
              <a:rPr lang="en-US" altLang="ko-KR" dirty="0"/>
              <a:t>while true; do curl http://</a:t>
            </a:r>
            <a:r>
              <a:rPr lang="en-US" altLang="ko-KR" dirty="0" smtClean="0"/>
              <a:t>169.56.106.154:</a:t>
            </a:r>
            <a:r>
              <a:rPr lang="fi-FI" altLang="ko-KR" dirty="0"/>
              <a:t>32502</a:t>
            </a:r>
            <a:r>
              <a:rPr lang="en-US" altLang="ko-KR" dirty="0" smtClean="0"/>
              <a:t>/v1/promotions</a:t>
            </a:r>
            <a:r>
              <a:rPr lang="en-US" altLang="ko-KR" dirty="0"/>
              <a:t>; echo -e '\</a:t>
            </a:r>
            <a:r>
              <a:rPr lang="en-US" altLang="ko-KR" dirty="0" err="1"/>
              <a:t>n';done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86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>
          <a:xfrm>
            <a:off x="202423" y="553169"/>
            <a:ext cx="8230997" cy="416832"/>
          </a:xfrm>
        </p:spPr>
        <p:txBody>
          <a:bodyPr/>
          <a:lstStyle/>
          <a:p>
            <a:r>
              <a:rPr lang="en-US" altLang="ko-KR" dirty="0" smtClean="0"/>
              <a:t>PART 03.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추가 기능 활용</a:t>
            </a:r>
            <a:endParaRPr lang="ko-KR" altLang="en-US" dirty="0"/>
          </a:p>
        </p:txBody>
      </p:sp>
      <p:sp>
        <p:nvSpPr>
          <p:cNvPr id="77" name="Freeform 5"/>
          <p:cNvSpPr>
            <a:spLocks/>
          </p:cNvSpPr>
          <p:nvPr/>
        </p:nvSpPr>
        <p:spPr bwMode="auto">
          <a:xfrm rot="10800000">
            <a:off x="1667458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"/>
          <p:cNvSpPr>
            <a:spLocks/>
          </p:cNvSpPr>
          <p:nvPr/>
        </p:nvSpPr>
        <p:spPr bwMode="auto">
          <a:xfrm rot="10800000">
            <a:off x="5416900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79" name="Freeform 765"/>
          <p:cNvSpPr>
            <a:spLocks noEditPoints="1"/>
          </p:cNvSpPr>
          <p:nvPr/>
        </p:nvSpPr>
        <p:spPr bwMode="auto">
          <a:xfrm rot="1800000">
            <a:off x="798812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48013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1" name="Freeform 765"/>
          <p:cNvSpPr>
            <a:spLocks noEditPoints="1"/>
          </p:cNvSpPr>
          <p:nvPr/>
        </p:nvSpPr>
        <p:spPr bwMode="auto">
          <a:xfrm rot="1800000">
            <a:off x="4547949" y="3266843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4497150" y="3554875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7861" y="3349692"/>
            <a:ext cx="228237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HPA</a:t>
            </a:r>
          </a:p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오토 스케일링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10800000">
            <a:off x="9076697" y="2645439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765"/>
          <p:cNvSpPr>
            <a:spLocks noEditPoints="1"/>
          </p:cNvSpPr>
          <p:nvPr/>
        </p:nvSpPr>
        <p:spPr bwMode="auto">
          <a:xfrm rot="1800000">
            <a:off x="8208051" y="3266842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8157252" y="3554874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03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84077" y="3462978"/>
            <a:ext cx="2133948" cy="421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Ingress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16604" y="3522983"/>
            <a:ext cx="2916488" cy="427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Rolling 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Update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6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통해 외부 엑세스를 관리하고 로드밸런싱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가상 호스팅을 수행합니다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041358" y="2325128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41357" y="3315056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41356" y="4304985"/>
            <a:ext cx="1106905" cy="75799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57000">
                <a:schemeClr val="accent3">
                  <a:lumMod val="89000"/>
                </a:schemeClr>
              </a:gs>
              <a:gs pos="84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Client</a:t>
            </a:r>
            <a:endParaRPr kumimoji="1" lang="ko-KR" altLang="en-US" sz="16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04466" y="2937786"/>
            <a:ext cx="1803038" cy="1553476"/>
          </a:xfrm>
          <a:prstGeom prst="rect">
            <a:avLst/>
          </a:prstGeom>
          <a:gradFill>
            <a:gsLst>
              <a:gs pos="0">
                <a:srgbClr val="E3829A"/>
              </a:gs>
              <a:gs pos="34000">
                <a:srgbClr val="D9718C"/>
              </a:gs>
              <a:gs pos="68000">
                <a:srgbClr val="D04D6F"/>
              </a:gs>
              <a:gs pos="100000">
                <a:srgbClr val="D04D6F"/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Ingress</a:t>
            </a:r>
            <a:endParaRPr kumimoji="1" lang="ko-KR" altLang="en-US" sz="16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8" name="직선 연결선[R] 27"/>
          <p:cNvCxnSpPr>
            <a:stCxn id="21" idx="3"/>
          </p:cNvCxnSpPr>
          <p:nvPr/>
        </p:nvCxnSpPr>
        <p:spPr>
          <a:xfrm>
            <a:off x="3148263" y="2704123"/>
            <a:ext cx="956203" cy="712988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>
            <a:stCxn id="22" idx="3"/>
            <a:endCxn id="26" idx="1"/>
          </p:cNvCxnSpPr>
          <p:nvPr/>
        </p:nvCxnSpPr>
        <p:spPr>
          <a:xfrm>
            <a:off x="3148262" y="3694051"/>
            <a:ext cx="956204" cy="20473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/>
          <p:cNvCxnSpPr>
            <a:stCxn id="23" idx="3"/>
          </p:cNvCxnSpPr>
          <p:nvPr/>
        </p:nvCxnSpPr>
        <p:spPr>
          <a:xfrm flipV="1">
            <a:off x="3148261" y="4028044"/>
            <a:ext cx="956205" cy="655936"/>
          </a:xfrm>
          <a:prstGeom prst="line">
            <a:avLst/>
          </a:prstGeom>
          <a:ln w="50800">
            <a:solidFill>
              <a:srgbClr val="D04D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148596" y="17275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Service1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147650" y="2872457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Service2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147649" y="4017334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218922" y="1619948"/>
            <a:ext cx="975837" cy="809639"/>
            <a:chOff x="9772373" y="1692550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5" name="직사각형 54"/>
            <p:cNvSpPr/>
            <p:nvPr/>
          </p:nvSpPr>
          <p:spPr>
            <a:xfrm>
              <a:off x="9772373" y="16925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924773" y="1844950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9218922" y="4124956"/>
            <a:ext cx="1128237" cy="962039"/>
            <a:chOff x="9772373" y="3976365"/>
            <a:chExt cx="1128237" cy="9620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62" name="직사각형 61"/>
            <p:cNvSpPr/>
            <p:nvPr/>
          </p:nvSpPr>
          <p:spPr>
            <a:xfrm>
              <a:off x="9772373" y="39763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9924773" y="41287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0077173" y="4281165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9218922" y="2798650"/>
            <a:ext cx="975837" cy="809639"/>
            <a:chOff x="9772373" y="2837413"/>
            <a:chExt cx="975837" cy="809639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58" name="직사각형 57"/>
            <p:cNvSpPr/>
            <p:nvPr/>
          </p:nvSpPr>
          <p:spPr>
            <a:xfrm>
              <a:off x="9772373" y="28374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924773" y="2989813"/>
              <a:ext cx="823437" cy="65723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400" dirty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67" name="직선 연결선[R] 66"/>
          <p:cNvCxnSpPr>
            <a:stCxn id="50" idx="1"/>
          </p:cNvCxnSpPr>
          <p:nvPr/>
        </p:nvCxnSpPr>
        <p:spPr>
          <a:xfrm flipH="1">
            <a:off x="5907504" y="2056200"/>
            <a:ext cx="1241092" cy="1258856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/>
          <p:cNvCxnSpPr>
            <a:stCxn id="53" idx="1"/>
          </p:cNvCxnSpPr>
          <p:nvPr/>
        </p:nvCxnSpPr>
        <p:spPr>
          <a:xfrm flipH="1">
            <a:off x="5907504" y="3201077"/>
            <a:ext cx="1240146" cy="407212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>
            <a:stCxn id="54" idx="1"/>
          </p:cNvCxnSpPr>
          <p:nvPr/>
        </p:nvCxnSpPr>
        <p:spPr>
          <a:xfrm flipH="1" flipV="1">
            <a:off x="5907504" y="3864077"/>
            <a:ext cx="1240145" cy="481877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7147649" y="5127180"/>
            <a:ext cx="1427746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40000">
                <a:schemeClr val="accent3">
                  <a:lumMod val="45000"/>
                  <a:lumOff val="55000"/>
                </a:schemeClr>
              </a:gs>
              <a:gs pos="65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Service3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8" name="직선 연결선[R] 87"/>
          <p:cNvCxnSpPr>
            <a:stCxn id="87" idx="1"/>
          </p:cNvCxnSpPr>
          <p:nvPr/>
        </p:nvCxnSpPr>
        <p:spPr>
          <a:xfrm flipH="1" flipV="1">
            <a:off x="5907504" y="4124956"/>
            <a:ext cx="1240145" cy="1330844"/>
          </a:xfrm>
          <a:prstGeom prst="line">
            <a:avLst/>
          </a:prstGeom>
          <a:ln w="50800">
            <a:solidFill>
              <a:srgbClr val="D04D6F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9218922" y="5385736"/>
            <a:ext cx="823437" cy="65723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72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chemeClr val="tx1"/>
                </a:solidFill>
                <a:latin typeface="Noto Sans" charset="0"/>
                <a:ea typeface="Noto Sans" charset="0"/>
                <a:cs typeface="Noto Sans" charset="0"/>
              </a:rPr>
              <a:t>Pod</a:t>
            </a:r>
            <a:endParaRPr kumimoji="1" lang="ko-KR" altLang="en-US" sz="1400" dirty="0">
              <a:solidFill>
                <a:schemeClr val="tx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92" name="직선 연결선[R] 91"/>
          <p:cNvCxnSpPr>
            <a:stCxn id="50" idx="3"/>
            <a:endCxn id="55" idx="1"/>
          </p:cNvCxnSpPr>
          <p:nvPr/>
        </p:nvCxnSpPr>
        <p:spPr>
          <a:xfrm flipV="1">
            <a:off x="8576342" y="1948568"/>
            <a:ext cx="642580" cy="10763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[R] 95"/>
          <p:cNvCxnSpPr>
            <a:stCxn id="53" idx="3"/>
            <a:endCxn id="58" idx="1"/>
          </p:cNvCxnSpPr>
          <p:nvPr/>
        </p:nvCxnSpPr>
        <p:spPr>
          <a:xfrm flipV="1">
            <a:off x="8575396" y="3127270"/>
            <a:ext cx="643526" cy="7380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/>
          <p:cNvCxnSpPr>
            <a:stCxn id="54" idx="3"/>
            <a:endCxn id="62" idx="1"/>
          </p:cNvCxnSpPr>
          <p:nvPr/>
        </p:nvCxnSpPr>
        <p:spPr>
          <a:xfrm>
            <a:off x="8575395" y="4345954"/>
            <a:ext cx="643527" cy="10762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[R] 101"/>
          <p:cNvCxnSpPr>
            <a:stCxn id="87" idx="3"/>
            <a:endCxn id="91" idx="1"/>
          </p:cNvCxnSpPr>
          <p:nvPr/>
        </p:nvCxnSpPr>
        <p:spPr>
          <a:xfrm>
            <a:off x="8575395" y="5455800"/>
            <a:ext cx="643527" cy="25855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텍스트 상자 114"/>
          <p:cNvSpPr txBox="1"/>
          <p:nvPr/>
        </p:nvSpPr>
        <p:spPr>
          <a:xfrm>
            <a:off x="4626890" y="4837438"/>
            <a:ext cx="1490088" cy="1020216"/>
          </a:xfrm>
          <a:prstGeom prst="rect">
            <a:avLst/>
          </a:prstGeom>
          <a:noFill/>
          <a:ln w="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Virtual Hosting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 smtClean="0"/>
              <a:t>TLS</a:t>
            </a:r>
            <a:endParaRPr kumimoji="1" lang="ko-KR" altLang="en-US" sz="1400" b="1" dirty="0"/>
          </a:p>
        </p:txBody>
      </p:sp>
      <p:cxnSp>
        <p:nvCxnSpPr>
          <p:cNvPr id="14" name="구부러진 연결선[U] 13"/>
          <p:cNvCxnSpPr>
            <a:stCxn id="115" idx="0"/>
            <a:endCxn id="26" idx="2"/>
          </p:cNvCxnSpPr>
          <p:nvPr/>
        </p:nvCxnSpPr>
        <p:spPr>
          <a:xfrm rot="16200000" flipV="1">
            <a:off x="5015872" y="4481375"/>
            <a:ext cx="346176" cy="365949"/>
          </a:xfrm>
          <a:prstGeom prst="curvedConnector3">
            <a:avLst/>
          </a:prstGeom>
          <a:ln w="25400"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33"/>
          <p:cNvSpPr txBox="1"/>
          <p:nvPr/>
        </p:nvSpPr>
        <p:spPr>
          <a:xfrm>
            <a:off x="6096350" y="22371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/service1</a:t>
            </a:r>
            <a:endParaRPr kumimoji="1" lang="ko-KR" altLang="en-US" sz="1200" dirty="0"/>
          </a:p>
        </p:txBody>
      </p:sp>
      <p:sp>
        <p:nvSpPr>
          <p:cNvPr id="66" name="텍스트 상자 65"/>
          <p:cNvSpPr txBox="1"/>
          <p:nvPr/>
        </p:nvSpPr>
        <p:spPr>
          <a:xfrm>
            <a:off x="6174792" y="30501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/service2</a:t>
            </a:r>
            <a:endParaRPr kumimoji="1" lang="ko-KR" altLang="en-US" sz="1200" dirty="0"/>
          </a:p>
        </p:txBody>
      </p:sp>
      <p:sp>
        <p:nvSpPr>
          <p:cNvPr id="68" name="텍스트 상자 67"/>
          <p:cNvSpPr txBox="1"/>
          <p:nvPr/>
        </p:nvSpPr>
        <p:spPr>
          <a:xfrm>
            <a:off x="6284302" y="3771578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/service3</a:t>
            </a:r>
            <a:endParaRPr kumimoji="1" lang="ko-KR" altLang="en-US" sz="1200" dirty="0"/>
          </a:p>
        </p:txBody>
      </p:sp>
      <p:sp>
        <p:nvSpPr>
          <p:cNvPr id="69" name="텍스트 상자 68"/>
          <p:cNvSpPr txBox="1"/>
          <p:nvPr/>
        </p:nvSpPr>
        <p:spPr>
          <a:xfrm>
            <a:off x="6301631" y="4422333"/>
            <a:ext cx="80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smtClean="0"/>
              <a:t>/service4</a:t>
            </a:r>
            <a:endParaRPr kumimoji="1" lang="ko-KR" altLang="en-US" sz="1200" dirty="0"/>
          </a:p>
        </p:txBody>
      </p:sp>
      <p:sp>
        <p:nvSpPr>
          <p:cNvPr id="43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39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3986" y="137237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1600" dirty="0" smtClean="0"/>
              <a:t>Ingress</a:t>
            </a:r>
            <a:r>
              <a:rPr kumimoji="1" lang="ko-KR" altLang="en-US" sz="1600" dirty="0" smtClean="0"/>
              <a:t>를 설정하는 </a:t>
            </a:r>
            <a:r>
              <a:rPr kumimoji="1" lang="en-US" altLang="ko-KR" sz="1600" dirty="0" smtClean="0"/>
              <a:t>yml</a:t>
            </a:r>
            <a:r>
              <a:rPr kumimoji="1" lang="ko-KR" altLang="en-US" sz="1600" dirty="0" smtClean="0"/>
              <a:t>에 다음과 같은 설정을 구성합니다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947938"/>
            <a:ext cx="11057895" cy="2575936"/>
          </a:xfrm>
        </p:spPr>
        <p:txBody>
          <a:bodyPr/>
          <a:lstStyle/>
          <a:p>
            <a:pPr algn="l"/>
            <a:r>
              <a:rPr lang="en-US" altLang="ko-KR" u="sng" dirty="0" err="1"/>
              <a:t>apiVersion</a:t>
            </a:r>
            <a:r>
              <a:rPr lang="en-US" altLang="ko-KR" u="sng" dirty="0"/>
              <a:t>: extensions/v1beta1</a:t>
            </a:r>
          </a:p>
          <a:p>
            <a:pPr algn="l"/>
            <a:r>
              <a:rPr lang="en-US" altLang="ko-KR" u="sng" dirty="0"/>
              <a:t>kind: Ingress</a:t>
            </a:r>
          </a:p>
          <a:p>
            <a:pPr algn="l"/>
            <a:r>
              <a:rPr lang="en-US" altLang="ko-KR" u="sng" dirty="0"/>
              <a:t>metadata:</a:t>
            </a:r>
          </a:p>
          <a:p>
            <a:pPr algn="l"/>
            <a:r>
              <a:rPr lang="en-US" altLang="ko-KR" dirty="0"/>
              <a:t>  name: awesome-media-</a:t>
            </a:r>
            <a:r>
              <a:rPr lang="en-US" altLang="ko-KR" u="sng" dirty="0"/>
              <a:t>backend-ingress</a:t>
            </a:r>
          </a:p>
          <a:p>
            <a:pPr algn="l"/>
            <a:r>
              <a:rPr lang="en-US" altLang="ko-KR" dirty="0"/>
              <a:t>  annotations: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dirty="0" err="1"/>
              <a:t>ingress.kubernetes.io</a:t>
            </a:r>
            <a:r>
              <a:rPr lang="en-US" altLang="ko-KR" dirty="0"/>
              <a:t>/rewrite-target: /</a:t>
            </a:r>
          </a:p>
          <a:p>
            <a:pPr algn="l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36409" y="3707124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annotation : Ingress</a:t>
            </a:r>
            <a:r>
              <a:rPr lang="ko-KR" altLang="en-US" sz="1050" dirty="0" smtClean="0"/>
              <a:t>의 기본 경로를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로 주지 않으면 자동으로 </a:t>
            </a:r>
            <a:r>
              <a:rPr lang="en-US" altLang="ko-KR" sz="1050" dirty="0" smtClean="0"/>
              <a:t>path</a:t>
            </a:r>
            <a:r>
              <a:rPr lang="ko-KR" altLang="en-US" sz="1050" dirty="0" smtClean="0"/>
              <a:t>를 구성하므로 원하는 경로로 지정하기 위해서 </a:t>
            </a:r>
            <a:r>
              <a:rPr lang="en-US" altLang="ko-KR" sz="1050" dirty="0" smtClean="0"/>
              <a:t>annotation</a:t>
            </a:r>
            <a:r>
              <a:rPr lang="ko-KR" altLang="en-US" sz="1050" dirty="0" smtClean="0"/>
              <a:t>을 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로 구성해야함</a:t>
            </a:r>
            <a:endParaRPr lang="en-US" altLang="ko-KR" sz="1050" dirty="0" smtClean="0"/>
          </a:p>
        </p:txBody>
      </p:sp>
      <p:sp>
        <p:nvSpPr>
          <p:cNvPr id="18" name="TextBox 1"/>
          <p:cNvSpPr txBox="1"/>
          <p:nvPr/>
        </p:nvSpPr>
        <p:spPr>
          <a:xfrm>
            <a:off x="6036408" y="3082491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name : Ingress</a:t>
            </a:r>
            <a:r>
              <a:rPr lang="ko-KR" altLang="en-US" sz="1050" dirty="0" smtClean="0"/>
              <a:t>의 이름</a:t>
            </a:r>
            <a:endParaRPr lang="en-US" altLang="ko-KR" sz="1050" dirty="0" smtClean="0"/>
          </a:p>
        </p:txBody>
      </p:sp>
      <p:sp>
        <p:nvSpPr>
          <p:cNvPr id="15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3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Kubernetes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Ingress</a:t>
            </a:r>
            <a:r>
              <a:rPr lang="ko-KR" altLang="en-US" dirty="0" smtClean="0"/>
              <a:t>를 구성하는 설정은 다음과 같습니다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203013"/>
            <a:ext cx="6721765" cy="284407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72077" y="1467853"/>
            <a:ext cx="11057895" cy="4596063"/>
          </a:xfrm>
        </p:spPr>
        <p:txBody>
          <a:bodyPr/>
          <a:lstStyle/>
          <a:p>
            <a:pPr algn="l" fontAlgn="base"/>
            <a:r>
              <a:rPr lang="pl-PL" altLang="ko-KR" dirty="0" smtClean="0"/>
              <a:t>... </a:t>
            </a:r>
            <a:r>
              <a:rPr lang="ko-KR" altLang="en-US" dirty="0" smtClean="0"/>
              <a:t>이어서</a:t>
            </a:r>
            <a:endParaRPr lang="pl-PL" altLang="ko-KR" dirty="0" smtClean="0"/>
          </a:p>
          <a:p>
            <a:pPr algn="l"/>
            <a:r>
              <a:rPr lang="en-US" altLang="ko-KR" u="sng" dirty="0"/>
              <a:t>spec:</a:t>
            </a:r>
          </a:p>
          <a:p>
            <a:pPr algn="l"/>
            <a:r>
              <a:rPr lang="en-US" altLang="ko-KR" dirty="0"/>
              <a:t>  rules:</a:t>
            </a:r>
          </a:p>
          <a:p>
            <a:pPr algn="l"/>
            <a:r>
              <a:rPr lang="en-US" altLang="ko-KR" dirty="0"/>
              <a:t>    - host: myhost.zcp-ski.seo01.containers.appdomain.cloud</a:t>
            </a:r>
          </a:p>
          <a:p>
            <a:pPr algn="l"/>
            <a:r>
              <a:rPr lang="de-DE" altLang="ko-KR" dirty="0"/>
              <a:t>      </a:t>
            </a:r>
            <a:r>
              <a:rPr lang="de-DE" altLang="ko-KR" u="sng" dirty="0"/>
              <a:t>http:</a:t>
            </a:r>
          </a:p>
          <a:p>
            <a:pPr algn="l"/>
            <a:r>
              <a:rPr lang="mr-IN" altLang="ko-KR" dirty="0"/>
              <a:t>        </a:t>
            </a:r>
            <a:r>
              <a:rPr lang="mr-IN" altLang="ko-KR" dirty="0" err="1"/>
              <a:t>paths</a:t>
            </a:r>
            <a:r>
              <a:rPr lang="mr-IN" altLang="ko-KR" dirty="0"/>
              <a:t>:</a:t>
            </a:r>
          </a:p>
          <a:p>
            <a:pPr algn="l"/>
            <a:r>
              <a:rPr lang="mr-IN" altLang="ko-KR" dirty="0"/>
              <a:t>          - </a:t>
            </a:r>
            <a:r>
              <a:rPr lang="mr-IN" altLang="ko-KR" dirty="0" err="1"/>
              <a:t>path</a:t>
            </a:r>
            <a:r>
              <a:rPr lang="mr-IN" altLang="ko-KR" dirty="0"/>
              <a:t>: /</a:t>
            </a:r>
          </a:p>
          <a:p>
            <a:pPr algn="l"/>
            <a:r>
              <a:rPr lang="mr-IN" altLang="ko-KR" dirty="0"/>
              <a:t>            </a:t>
            </a:r>
            <a:r>
              <a:rPr lang="mr-IN" altLang="ko-KR" u="sng" dirty="0" err="1"/>
              <a:t>backend</a:t>
            </a:r>
            <a:r>
              <a:rPr lang="mr-IN" altLang="ko-KR" u="sng" dirty="0"/>
              <a:t>: </a:t>
            </a:r>
          </a:p>
          <a:p>
            <a:pPr algn="l"/>
            <a:r>
              <a:rPr lang="en-US" altLang="ko-KR" dirty="0"/>
              <a:t>              </a:t>
            </a:r>
            <a:r>
              <a:rPr lang="en-US" altLang="ko-KR" dirty="0" err="1"/>
              <a:t>serviceName</a:t>
            </a:r>
            <a:r>
              <a:rPr lang="en-US" altLang="ko-KR" dirty="0"/>
              <a:t>: awesome-media-</a:t>
            </a:r>
            <a:r>
              <a:rPr lang="en-US" altLang="ko-KR" u="sng" dirty="0"/>
              <a:t>backend-service</a:t>
            </a:r>
          </a:p>
          <a:p>
            <a:pPr algn="l"/>
            <a:r>
              <a:rPr lang="mr-IN" altLang="ko-KR" dirty="0"/>
              <a:t>              </a:t>
            </a:r>
            <a:r>
              <a:rPr lang="mr-IN" altLang="ko-KR" dirty="0" err="1"/>
              <a:t>servicePort</a:t>
            </a:r>
            <a:r>
              <a:rPr lang="mr-IN" altLang="ko-KR" dirty="0"/>
              <a:t>: 8090</a:t>
            </a:r>
            <a:endParaRPr lang="is-IS" altLang="ko-KR" dirty="0"/>
          </a:p>
        </p:txBody>
      </p:sp>
      <p:sp>
        <p:nvSpPr>
          <p:cNvPr id="15" name="TextBox 1"/>
          <p:cNvSpPr txBox="1"/>
          <p:nvPr/>
        </p:nvSpPr>
        <p:spPr>
          <a:xfrm>
            <a:off x="6101022" y="3851531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</a:t>
            </a:r>
            <a:r>
              <a:rPr lang="ko-KR" altLang="en-US" sz="1050" dirty="0" smtClean="0"/>
              <a:t>접속할 서비스의 명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</a:t>
            </a:r>
            <a:r>
              <a:rPr lang="ko-KR" altLang="en-US" sz="1050" dirty="0" smtClean="0"/>
              <a:t>접속할 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101023" y="3434526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 </a:t>
            </a:r>
            <a:r>
              <a:rPr lang="ko-KR" altLang="en-US" sz="1050" dirty="0" smtClean="0"/>
              <a:t>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 smtClean="0"/>
          </a:p>
        </p:txBody>
      </p:sp>
      <p:sp>
        <p:nvSpPr>
          <p:cNvPr id="19" name="TextBox 1"/>
          <p:cNvSpPr txBox="1"/>
          <p:nvPr/>
        </p:nvSpPr>
        <p:spPr>
          <a:xfrm>
            <a:off x="6101021" y="4272912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path : host</a:t>
            </a:r>
            <a:r>
              <a:rPr lang="ko-KR" altLang="en-US" sz="1050" dirty="0" smtClean="0"/>
              <a:t> 다음으로 붙을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경로</a:t>
            </a:r>
            <a:endParaRPr lang="en-US" altLang="ko-KR" sz="1050" dirty="0"/>
          </a:p>
        </p:txBody>
      </p:sp>
      <p:sp>
        <p:nvSpPr>
          <p:cNvPr id="20" name="TextBox 1"/>
          <p:cNvSpPr txBox="1"/>
          <p:nvPr/>
        </p:nvSpPr>
        <p:spPr>
          <a:xfrm>
            <a:off x="6101020" y="4653548"/>
            <a:ext cx="5301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backend.serviceName : awesome-media-backend-service</a:t>
            </a:r>
            <a:r>
              <a:rPr lang="ko-KR" altLang="en-US" sz="1050" dirty="0" smtClean="0"/>
              <a:t>의 명칭</a:t>
            </a:r>
            <a:r>
              <a:rPr lang="en-US" altLang="ko-KR" sz="1050" dirty="0" smtClean="0"/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backend.servicePort : awesome-media </a:t>
            </a:r>
            <a:r>
              <a:rPr lang="ko-KR" altLang="en-US" sz="1050" dirty="0" smtClean="0"/>
              <a:t>서비스의 </a:t>
            </a:r>
            <a:r>
              <a:rPr lang="en-US" altLang="ko-KR" sz="1050" dirty="0" smtClean="0"/>
              <a:t>port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101022" y="3144479"/>
            <a:ext cx="53013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altLang="ko-KR" sz="1050" dirty="0" smtClean="0"/>
              <a:t>host : host</a:t>
            </a:r>
            <a:r>
              <a:rPr lang="ko-KR" altLang="en-US" sz="1050" dirty="0" smtClean="0"/>
              <a:t>를 지정</a:t>
            </a:r>
            <a:endParaRPr lang="en-US" altLang="ko-KR" sz="1050" dirty="0" smtClean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11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Ingress</a:t>
            </a:r>
            <a:r>
              <a:rPr lang="ko-KR" altLang="en-US" dirty="0" smtClean="0"/>
              <a:t>를 통해 접속한 결과입니다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 Ingress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0" y="1532202"/>
            <a:ext cx="10960768" cy="47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1.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개요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0.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74973" y="2207170"/>
            <a:ext cx="2211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Cluster</a:t>
            </a:r>
            <a:endParaRPr kumimoji="1" lang="en-US" altLang="ko-KR" sz="1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" name="그룹 2"/>
          <p:cNvGrpSpPr/>
          <p:nvPr/>
        </p:nvGrpSpPr>
        <p:grpSpPr>
          <a:xfrm>
            <a:off x="6343682" y="3380156"/>
            <a:ext cx="807510" cy="1362584"/>
            <a:chOff x="6343682" y="3380156"/>
            <a:chExt cx="807510" cy="1362584"/>
          </a:xfrm>
        </p:grpSpPr>
        <p:sp>
          <p:nvSpPr>
            <p:cNvPr id="101" name="직사각형 100"/>
            <p:cNvSpPr/>
            <p:nvPr/>
          </p:nvSpPr>
          <p:spPr>
            <a:xfrm>
              <a:off x="6343682" y="3405261"/>
              <a:ext cx="752968" cy="1337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28425" y="3380156"/>
              <a:ext cx="722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Image</a:t>
              </a:r>
            </a:p>
            <a:p>
              <a:pPr algn="ctr"/>
              <a:r>
                <a:rPr kumimoji="1" lang="ko-KR" altLang="en-US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 </a:t>
              </a:r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Registry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grpSp>
          <p:nvGrpSpPr>
            <p:cNvPr id="248" name="그룹 247"/>
            <p:cNvGrpSpPr/>
            <p:nvPr/>
          </p:nvGrpSpPr>
          <p:grpSpPr>
            <a:xfrm>
              <a:off x="6536515" y="4185653"/>
              <a:ext cx="423234" cy="461581"/>
              <a:chOff x="2931723" y="5379222"/>
              <a:chExt cx="311112" cy="363635"/>
            </a:xfrm>
          </p:grpSpPr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9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86016" y="5456155"/>
                <a:ext cx="188306" cy="226902"/>
              </a:xfrm>
              <a:prstGeom prst="rect">
                <a:avLst/>
              </a:prstGeom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2931723" y="5379222"/>
                <a:ext cx="311112" cy="363635"/>
                <a:chOff x="1371294" y="3492270"/>
                <a:chExt cx="382874" cy="447513"/>
              </a:xfrm>
            </p:grpSpPr>
            <p:sp>
              <p:nvSpPr>
                <p:cNvPr id="251" name="Freeform 890"/>
                <p:cNvSpPr>
                  <a:spLocks noEditPoints="1"/>
                </p:cNvSpPr>
                <p:nvPr/>
              </p:nvSpPr>
              <p:spPr bwMode="auto">
                <a:xfrm>
                  <a:off x="1371294" y="3492270"/>
                  <a:ext cx="382874" cy="447513"/>
                </a:xfrm>
                <a:custGeom>
                  <a:avLst/>
                  <a:gdLst>
                    <a:gd name="T0" fmla="*/ 120 w 240"/>
                    <a:gd name="T1" fmla="*/ 20 h 279"/>
                    <a:gd name="T2" fmla="*/ 121 w 240"/>
                    <a:gd name="T3" fmla="*/ 20 h 279"/>
                    <a:gd name="T4" fmla="*/ 218 w 240"/>
                    <a:gd name="T5" fmla="*/ 79 h 279"/>
                    <a:gd name="T6" fmla="*/ 220 w 240"/>
                    <a:gd name="T7" fmla="*/ 81 h 279"/>
                    <a:gd name="T8" fmla="*/ 220 w 240"/>
                    <a:gd name="T9" fmla="*/ 198 h 279"/>
                    <a:gd name="T10" fmla="*/ 218 w 240"/>
                    <a:gd name="T11" fmla="*/ 200 h 279"/>
                    <a:gd name="T12" fmla="*/ 121 w 240"/>
                    <a:gd name="T13" fmla="*/ 258 h 279"/>
                    <a:gd name="T14" fmla="*/ 120 w 240"/>
                    <a:gd name="T15" fmla="*/ 259 h 279"/>
                    <a:gd name="T16" fmla="*/ 120 w 240"/>
                    <a:gd name="T17" fmla="*/ 259 h 279"/>
                    <a:gd name="T18" fmla="*/ 118 w 240"/>
                    <a:gd name="T19" fmla="*/ 258 h 279"/>
                    <a:gd name="T20" fmla="*/ 21 w 240"/>
                    <a:gd name="T21" fmla="*/ 200 h 279"/>
                    <a:gd name="T22" fmla="*/ 20 w 240"/>
                    <a:gd name="T23" fmla="*/ 198 h 279"/>
                    <a:gd name="T24" fmla="*/ 20 w 240"/>
                    <a:gd name="T25" fmla="*/ 81 h 279"/>
                    <a:gd name="T26" fmla="*/ 21 w 240"/>
                    <a:gd name="T27" fmla="*/ 79 h 279"/>
                    <a:gd name="T28" fmla="*/ 118 w 240"/>
                    <a:gd name="T29" fmla="*/ 20 h 279"/>
                    <a:gd name="T30" fmla="*/ 120 w 240"/>
                    <a:gd name="T31" fmla="*/ 20 h 279"/>
                    <a:gd name="T32" fmla="*/ 120 w 240"/>
                    <a:gd name="T33" fmla="*/ 0 h 279"/>
                    <a:gd name="T34" fmla="*/ 108 w 240"/>
                    <a:gd name="T35" fmla="*/ 3 h 279"/>
                    <a:gd name="T36" fmla="*/ 10 w 240"/>
                    <a:gd name="T37" fmla="*/ 62 h 279"/>
                    <a:gd name="T38" fmla="*/ 0 w 240"/>
                    <a:gd name="T39" fmla="*/ 81 h 279"/>
                    <a:gd name="T40" fmla="*/ 0 w 240"/>
                    <a:gd name="T41" fmla="*/ 198 h 279"/>
                    <a:gd name="T42" fmla="*/ 10 w 240"/>
                    <a:gd name="T43" fmla="*/ 217 h 279"/>
                    <a:gd name="T44" fmla="*/ 108 w 240"/>
                    <a:gd name="T45" fmla="*/ 276 h 279"/>
                    <a:gd name="T46" fmla="*/ 120 w 240"/>
                    <a:gd name="T47" fmla="*/ 279 h 279"/>
                    <a:gd name="T48" fmla="*/ 131 w 240"/>
                    <a:gd name="T49" fmla="*/ 276 h 279"/>
                    <a:gd name="T50" fmla="*/ 229 w 240"/>
                    <a:gd name="T51" fmla="*/ 217 h 279"/>
                    <a:gd name="T52" fmla="*/ 240 w 240"/>
                    <a:gd name="T53" fmla="*/ 198 h 279"/>
                    <a:gd name="T54" fmla="*/ 240 w 240"/>
                    <a:gd name="T55" fmla="*/ 81 h 279"/>
                    <a:gd name="T56" fmla="*/ 229 w 240"/>
                    <a:gd name="T57" fmla="*/ 62 h 279"/>
                    <a:gd name="T58" fmla="*/ 131 w 240"/>
                    <a:gd name="T59" fmla="*/ 3 h 279"/>
                    <a:gd name="T60" fmla="*/ 120 w 240"/>
                    <a:gd name="T61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0" h="279">
                      <a:moveTo>
                        <a:pt x="120" y="20"/>
                      </a:moveTo>
                      <a:cubicBezTo>
                        <a:pt x="120" y="20"/>
                        <a:pt x="120" y="20"/>
                        <a:pt x="121" y="20"/>
                      </a:cubicBezTo>
                      <a:cubicBezTo>
                        <a:pt x="218" y="79"/>
                        <a:pt x="218" y="79"/>
                        <a:pt x="218" y="79"/>
                      </a:cubicBezTo>
                      <a:cubicBezTo>
                        <a:pt x="219" y="79"/>
                        <a:pt x="220" y="80"/>
                        <a:pt x="220" y="81"/>
                      </a:cubicBezTo>
                      <a:cubicBezTo>
                        <a:pt x="220" y="198"/>
                        <a:pt x="220" y="198"/>
                        <a:pt x="220" y="198"/>
                      </a:cubicBezTo>
                      <a:cubicBezTo>
                        <a:pt x="220" y="199"/>
                        <a:pt x="219" y="199"/>
                        <a:pt x="218" y="200"/>
                      </a:cubicBezTo>
                      <a:cubicBezTo>
                        <a:pt x="121" y="258"/>
                        <a:pt x="121" y="258"/>
                        <a:pt x="121" y="258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20" y="259"/>
                        <a:pt x="120" y="259"/>
                      </a:cubicBezTo>
                      <a:cubicBezTo>
                        <a:pt x="120" y="259"/>
                        <a:pt x="119" y="259"/>
                        <a:pt x="118" y="258"/>
                      </a:cubicBezTo>
                      <a:cubicBezTo>
                        <a:pt x="21" y="200"/>
                        <a:pt x="21" y="200"/>
                        <a:pt x="21" y="200"/>
                      </a:cubicBezTo>
                      <a:cubicBezTo>
                        <a:pt x="20" y="199"/>
                        <a:pt x="20" y="199"/>
                        <a:pt x="20" y="198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20" y="80"/>
                        <a:pt x="20" y="79"/>
                        <a:pt x="21" y="79"/>
                      </a:cubicBezTo>
                      <a:cubicBezTo>
                        <a:pt x="118" y="20"/>
                        <a:pt x="118" y="20"/>
                        <a:pt x="118" y="20"/>
                      </a:cubicBezTo>
                      <a:cubicBezTo>
                        <a:pt x="119" y="20"/>
                        <a:pt x="119" y="20"/>
                        <a:pt x="120" y="20"/>
                      </a:cubicBezTo>
                      <a:moveTo>
                        <a:pt x="120" y="0"/>
                      </a:moveTo>
                      <a:cubicBezTo>
                        <a:pt x="116" y="0"/>
                        <a:pt x="112" y="1"/>
                        <a:pt x="108" y="3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4" y="66"/>
                        <a:pt x="0" y="73"/>
                        <a:pt x="0" y="81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0" y="206"/>
                        <a:pt x="4" y="213"/>
                        <a:pt x="10" y="217"/>
                      </a:cubicBezTo>
                      <a:cubicBezTo>
                        <a:pt x="108" y="276"/>
                        <a:pt x="108" y="276"/>
                        <a:pt x="108" y="276"/>
                      </a:cubicBezTo>
                      <a:cubicBezTo>
                        <a:pt x="112" y="278"/>
                        <a:pt x="116" y="279"/>
                        <a:pt x="120" y="279"/>
                      </a:cubicBezTo>
                      <a:cubicBezTo>
                        <a:pt x="125" y="279"/>
                        <a:pt x="129" y="277"/>
                        <a:pt x="131" y="276"/>
                      </a:cubicBezTo>
                      <a:cubicBezTo>
                        <a:pt x="229" y="217"/>
                        <a:pt x="229" y="217"/>
                        <a:pt x="229" y="217"/>
                      </a:cubicBezTo>
                      <a:cubicBezTo>
                        <a:pt x="235" y="213"/>
                        <a:pt x="240" y="206"/>
                        <a:pt x="240" y="198"/>
                      </a:cubicBezTo>
                      <a:cubicBezTo>
                        <a:pt x="240" y="81"/>
                        <a:pt x="240" y="81"/>
                        <a:pt x="240" y="81"/>
                      </a:cubicBezTo>
                      <a:cubicBezTo>
                        <a:pt x="240" y="73"/>
                        <a:pt x="235" y="66"/>
                        <a:pt x="229" y="6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8" y="1"/>
                        <a:pt x="124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2" name="Freeform 891"/>
                <p:cNvSpPr>
                  <a:spLocks/>
                </p:cNvSpPr>
                <p:nvPr/>
              </p:nvSpPr>
              <p:spPr bwMode="auto">
                <a:xfrm>
                  <a:off x="1391183" y="3606636"/>
                  <a:ext cx="348066" cy="124311"/>
                </a:xfrm>
                <a:custGeom>
                  <a:avLst/>
                  <a:gdLst>
                    <a:gd name="T0" fmla="*/ 7 w 219"/>
                    <a:gd name="T1" fmla="*/ 20 h 77"/>
                    <a:gd name="T2" fmla="*/ 103 w 219"/>
                    <a:gd name="T3" fmla="*/ 75 h 77"/>
                    <a:gd name="T4" fmla="*/ 112 w 219"/>
                    <a:gd name="T5" fmla="*/ 75 h 77"/>
                    <a:gd name="T6" fmla="*/ 212 w 219"/>
                    <a:gd name="T7" fmla="*/ 20 h 77"/>
                    <a:gd name="T8" fmla="*/ 216 w 219"/>
                    <a:gd name="T9" fmla="*/ 7 h 77"/>
                    <a:gd name="T10" fmla="*/ 203 w 219"/>
                    <a:gd name="T11" fmla="*/ 3 h 77"/>
                    <a:gd name="T12" fmla="*/ 108 w 219"/>
                    <a:gd name="T13" fmla="*/ 55 h 77"/>
                    <a:gd name="T14" fmla="*/ 16 w 219"/>
                    <a:gd name="T15" fmla="*/ 3 h 77"/>
                    <a:gd name="T16" fmla="*/ 3 w 219"/>
                    <a:gd name="T17" fmla="*/ 7 h 77"/>
                    <a:gd name="T18" fmla="*/ 7 w 219"/>
                    <a:gd name="T19" fmla="*/ 2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9" h="77">
                      <a:moveTo>
                        <a:pt x="7" y="20"/>
                      </a:moveTo>
                      <a:cubicBezTo>
                        <a:pt x="103" y="75"/>
                        <a:pt x="103" y="75"/>
                        <a:pt x="103" y="75"/>
                      </a:cubicBezTo>
                      <a:cubicBezTo>
                        <a:pt x="106" y="77"/>
                        <a:pt x="109" y="77"/>
                        <a:pt x="112" y="75"/>
                      </a:cubicBezTo>
                      <a:cubicBezTo>
                        <a:pt x="212" y="20"/>
                        <a:pt x="212" y="20"/>
                        <a:pt x="212" y="20"/>
                      </a:cubicBezTo>
                      <a:cubicBezTo>
                        <a:pt x="217" y="18"/>
                        <a:pt x="219" y="12"/>
                        <a:pt x="216" y="7"/>
                      </a:cubicBezTo>
                      <a:cubicBezTo>
                        <a:pt x="214" y="2"/>
                        <a:pt x="208" y="0"/>
                        <a:pt x="203" y="3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2" y="0"/>
                        <a:pt x="6" y="2"/>
                        <a:pt x="3" y="7"/>
                      </a:cubicBezTo>
                      <a:cubicBezTo>
                        <a:pt x="0" y="12"/>
                        <a:pt x="2" y="18"/>
                        <a:pt x="7" y="20"/>
                      </a:cubicBezTo>
                      <a:close/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3" name="Freeform 892"/>
                <p:cNvSpPr>
                  <a:spLocks/>
                </p:cNvSpPr>
                <p:nvPr/>
              </p:nvSpPr>
              <p:spPr bwMode="auto">
                <a:xfrm>
                  <a:off x="1545328" y="3696139"/>
                  <a:ext cx="29834" cy="233703"/>
                </a:xfrm>
                <a:custGeom>
                  <a:avLst/>
                  <a:gdLst>
                    <a:gd name="T0" fmla="*/ 20 w 20"/>
                    <a:gd name="T1" fmla="*/ 134 h 144"/>
                    <a:gd name="T2" fmla="*/ 20 w 20"/>
                    <a:gd name="T3" fmla="*/ 10 h 144"/>
                    <a:gd name="T4" fmla="*/ 10 w 20"/>
                    <a:gd name="T5" fmla="*/ 0 h 144"/>
                    <a:gd name="T6" fmla="*/ 0 w 20"/>
                    <a:gd name="T7" fmla="*/ 10 h 144"/>
                    <a:gd name="T8" fmla="*/ 0 w 20"/>
                    <a:gd name="T9" fmla="*/ 134 h 144"/>
                    <a:gd name="T10" fmla="*/ 10 w 20"/>
                    <a:gd name="T11" fmla="*/ 144 h 144"/>
                    <a:gd name="T12" fmla="*/ 20 w 20"/>
                    <a:gd name="T13" fmla="*/ 13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44">
                      <a:moveTo>
                        <a:pt x="20" y="134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0" y="139"/>
                        <a:pt x="4" y="144"/>
                        <a:pt x="10" y="144"/>
                      </a:cubicBezTo>
                      <a:cubicBezTo>
                        <a:pt x="15" y="144"/>
                        <a:pt x="20" y="139"/>
                        <a:pt x="20" y="134"/>
                      </a:cubicBezTo>
                    </a:path>
                  </a:pathLst>
                </a:custGeom>
                <a:solidFill>
                  <a:srgbClr val="6D6E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207568" y="1551956"/>
            <a:ext cx="5359400" cy="117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0">
            <a:scene3d>
              <a:camera prst="orthographicFront"/>
              <a:lightRig rig="brightRoom" dir="tl"/>
            </a:scene3d>
            <a:sp3d prstMaterial="flat">
              <a:bevelT w="0" h="0" prst="artDeco"/>
              <a:extrusionClr>
                <a:schemeClr val="bg1"/>
              </a:extrusionClr>
              <a:contourClr>
                <a:schemeClr val="bg1"/>
              </a:contourClr>
            </a:sp3d>
          </a:bodyPr>
          <a:lstStyle>
            <a:defPPr>
              <a:defRPr lang="ko-KR"/>
            </a:defPPr>
            <a:lvl1pPr defTabSz="914269">
              <a:tabLst>
                <a:tab pos="2904096" algn="l"/>
              </a:tabLst>
              <a:defRPr sz="5200" spc="-30">
                <a:gradFill flip="none" rotWithShape="1">
                  <a:gsLst>
                    <a:gs pos="0">
                      <a:srgbClr val="F58025"/>
                    </a:gs>
                    <a:gs pos="45000">
                      <a:srgbClr val="F58025"/>
                    </a:gs>
                    <a:gs pos="71000">
                      <a:srgbClr val="E62B34"/>
                    </a:gs>
                    <a:gs pos="100000">
                      <a:srgbClr val="E31837"/>
                    </a:gs>
                  </a:gsLst>
                  <a:lin ang="0" scaled="1"/>
                  <a:tileRect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ctr"/>
            <a:r>
              <a:rPr lang="ko-KR" altLang="en-US" sz="5400" b="1" dirty="0">
                <a:solidFill>
                  <a:srgbClr val="D04D6F"/>
                </a:solidFill>
                <a:latin typeface="Noto Sans CJK JP Bold" pitchFamily="34" charset="-127"/>
                <a:ea typeface="Noto Sans CJK JP Bold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817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[BACKUP]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4356113" y="2319509"/>
            <a:ext cx="3479775" cy="2218982"/>
            <a:chOff x="8044399" y="3886775"/>
            <a:chExt cx="3479775" cy="221898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896414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rgbClr val="F2C9D4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5" name="Freeform 765"/>
            <p:cNvSpPr>
              <a:spLocks noEditPoints="1"/>
            </p:cNvSpPr>
            <p:nvPr/>
          </p:nvSpPr>
          <p:spPr bwMode="auto">
            <a:xfrm rot="1800000">
              <a:off x="809519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439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01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72641" y="4656775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ICCS(Kubernetes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)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에서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 DB 사용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68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356849" y="2744199"/>
            <a:ext cx="3341081" cy="1174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Kubernetes </a:t>
            </a:r>
            <a:r>
              <a:rPr lang="ko-KR" altLang="en-US" dirty="0" smtClean="0">
                <a:latin typeface="Noto Sans" charset="0"/>
                <a:ea typeface="Noto Sans" charset="0"/>
                <a:cs typeface="Noto Sans" charset="0"/>
              </a:rPr>
              <a:t>기반 개발 프로세스를 도식화한 내용입니다</a:t>
            </a:r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.</a:t>
            </a:r>
            <a:endParaRPr lang="en-US" altLang="ko-KR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>
                <a:latin typeface="Noto Sans" charset="0"/>
                <a:ea typeface="Noto Sans" charset="0"/>
                <a:cs typeface="Noto Sans" charset="0"/>
              </a:rPr>
              <a:t>CLOUDZ LABS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 smtClean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 smtClean="0">
                <a:latin typeface="Noto Sans" charset="0"/>
                <a:ea typeface="Noto Sans" charset="0"/>
                <a:cs typeface="Noto Sans" charset="0"/>
              </a:rPr>
              <a:t>사용</a:t>
            </a:r>
            <a:endParaRPr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>
                <a:latin typeface="Noto Sans" charset="0"/>
                <a:ea typeface="Noto Sans" charset="0"/>
                <a:cs typeface="Noto Sans" charset="0"/>
              </a:rPr>
              <a:t>Copyrightⓒ2018 by SK CLOUDZ LABS All rights reserved.</a:t>
            </a:r>
            <a:endParaRPr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2166" y="1527717"/>
            <a:ext cx="10995102" cy="4783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5991804" y="1644804"/>
            <a:ext cx="44605" cy="45496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726464" y="2057605"/>
            <a:ext cx="307975" cy="439738"/>
            <a:chOff x="10991851" y="1117601"/>
            <a:chExt cx="307975" cy="439738"/>
          </a:xfrm>
        </p:grpSpPr>
        <p:sp>
          <p:nvSpPr>
            <p:cNvPr id="19" name="Oval 29"/>
            <p:cNvSpPr>
              <a:spLocks noChangeArrowheads="1"/>
            </p:cNvSpPr>
            <p:nvPr/>
          </p:nvSpPr>
          <p:spPr bwMode="auto">
            <a:xfrm>
              <a:off x="11055351" y="1117601"/>
              <a:ext cx="180975" cy="180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10991851" y="1320801"/>
              <a:ext cx="307975" cy="236538"/>
            </a:xfrm>
            <a:custGeom>
              <a:avLst/>
              <a:gdLst>
                <a:gd name="T0" fmla="*/ 51 w 82"/>
                <a:gd name="T1" fmla="*/ 0 h 63"/>
                <a:gd name="T2" fmla="*/ 31 w 82"/>
                <a:gd name="T3" fmla="*/ 0 h 63"/>
                <a:gd name="T4" fmla="*/ 0 w 82"/>
                <a:gd name="T5" fmla="*/ 31 h 63"/>
                <a:gd name="T6" fmla="*/ 0 w 82"/>
                <a:gd name="T7" fmla="*/ 56 h 63"/>
                <a:gd name="T8" fmla="*/ 0 w 82"/>
                <a:gd name="T9" fmla="*/ 56 h 63"/>
                <a:gd name="T10" fmla="*/ 2 w 82"/>
                <a:gd name="T11" fmla="*/ 57 h 63"/>
                <a:gd name="T12" fmla="*/ 44 w 82"/>
                <a:gd name="T13" fmla="*/ 63 h 63"/>
                <a:gd name="T14" fmla="*/ 80 w 82"/>
                <a:gd name="T15" fmla="*/ 57 h 63"/>
                <a:gd name="T16" fmla="*/ 82 w 82"/>
                <a:gd name="T17" fmla="*/ 56 h 63"/>
                <a:gd name="T18" fmla="*/ 82 w 82"/>
                <a:gd name="T19" fmla="*/ 56 h 63"/>
                <a:gd name="T20" fmla="*/ 82 w 82"/>
                <a:gd name="T21" fmla="*/ 31 h 63"/>
                <a:gd name="T22" fmla="*/ 51 w 82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63">
                  <a:moveTo>
                    <a:pt x="5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8" y="62"/>
                    <a:pt x="32" y="63"/>
                    <a:pt x="44" y="63"/>
                  </a:cubicBezTo>
                  <a:cubicBezTo>
                    <a:pt x="66" y="63"/>
                    <a:pt x="79" y="57"/>
                    <a:pt x="80" y="57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1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66078" y="2702765"/>
            <a:ext cx="1196897" cy="3491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3926" y="2860437"/>
            <a:ext cx="495790" cy="5448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31" y="3757643"/>
            <a:ext cx="609141" cy="56291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756" y="4706057"/>
            <a:ext cx="825540" cy="25823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881" y="5395667"/>
            <a:ext cx="514224" cy="6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8940" y="2920644"/>
            <a:ext cx="1166387" cy="81312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2343450" y="4721812"/>
            <a:ext cx="3341081" cy="13695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418" y="2919254"/>
            <a:ext cx="1166387" cy="813120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 flipH="1">
            <a:off x="1439115" y="3529480"/>
            <a:ext cx="5531" cy="2363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1439114" y="5105971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744815" y="2288251"/>
            <a:ext cx="209658" cy="2096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63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6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1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6837" y="3378618"/>
            <a:ext cx="153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Docker CLI</a:t>
            </a:r>
            <a:endParaRPr kumimoji="1" lang="ko-KR" altLang="en-US" sz="12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74090" y="3338388"/>
            <a:ext cx="153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kubectl</a:t>
            </a:r>
            <a:endParaRPr kumimoji="1" lang="ko-KR" altLang="en-US" sz="1400" b="1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01047" y="5256540"/>
            <a:ext cx="1314279" cy="609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2565" y="5631959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47132" y="1644804"/>
            <a:ext cx="5065827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Local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153979" y="1644804"/>
            <a:ext cx="5272068" cy="3178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Cloud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54" name="꺾인 연결선[E] 53"/>
          <p:cNvCxnSpPr>
            <a:endCxn id="33" idx="0"/>
          </p:cNvCxnSpPr>
          <p:nvPr/>
        </p:nvCxnSpPr>
        <p:spPr>
          <a:xfrm rot="10800000" flipV="1">
            <a:off x="3232134" y="2608346"/>
            <a:ext cx="343816" cy="312297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[E] 55"/>
          <p:cNvCxnSpPr>
            <a:endCxn id="24" idx="0"/>
          </p:cNvCxnSpPr>
          <p:nvPr/>
        </p:nvCxnSpPr>
        <p:spPr>
          <a:xfrm rot="10800000" flipV="1">
            <a:off x="1451821" y="2386103"/>
            <a:ext cx="2201158" cy="47433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79698" y="2431877"/>
            <a:ext cx="659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devops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38448" y="3316712"/>
            <a:ext cx="535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STS</a:t>
            </a:r>
            <a:r>
              <a:rPr kumimoji="1"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1439115" y="4466706"/>
            <a:ext cx="0" cy="23217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6078" y="4218310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Spring Boot App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54225" y="4883327"/>
            <a:ext cx="1416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Maven Build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176282" y="3767114"/>
            <a:ext cx="2775" cy="144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394865" y="3951105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build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1" name="File"/>
          <p:cNvSpPr>
            <a:spLocks noChangeAspect="1" noEditPoints="1"/>
          </p:cNvSpPr>
          <p:nvPr/>
        </p:nvSpPr>
        <p:spPr bwMode="auto">
          <a:xfrm>
            <a:off x="2990006" y="2664031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674225" y="2689929"/>
            <a:ext cx="6550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dirty="0" err="1" smtClean="0"/>
              <a:t>Dockerfile</a:t>
            </a:r>
            <a:endParaRPr kumimoji="1"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6150166" y="2109034"/>
            <a:ext cx="5275882" cy="27125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latin typeface="Noto Sans" charset="0"/>
                <a:ea typeface="Noto Sans" charset="0"/>
                <a:cs typeface="Noto Sans" charset="0"/>
              </a:rPr>
              <a:t> </a:t>
            </a:r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43682" y="3405261"/>
            <a:ext cx="752968" cy="13374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28425" y="3380156"/>
            <a:ext cx="722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Image</a:t>
            </a:r>
          </a:p>
          <a:p>
            <a:pPr algn="ctr"/>
            <a:r>
              <a:rPr kumimoji="1" lang="ko-KR" altLang="en-US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</a:t>
            </a:r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Registry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424145" y="2337993"/>
            <a:ext cx="2510897" cy="564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 flipH="1">
            <a:off x="3438536" y="3777451"/>
            <a:ext cx="3412" cy="11901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132391" y="4271653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push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3684" y="4734908"/>
            <a:ext cx="595932" cy="4227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60013" y="4706057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Docker Engine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50166" y="5532998"/>
            <a:ext cx="5275881" cy="5646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144" name="꺾인 연결선[E] 143"/>
          <p:cNvCxnSpPr/>
          <p:nvPr/>
        </p:nvCxnSpPr>
        <p:spPr>
          <a:xfrm flipV="1">
            <a:off x="4892249" y="4463602"/>
            <a:ext cx="1543022" cy="992554"/>
          </a:xfrm>
          <a:prstGeom prst="bentConnector3">
            <a:avLst>
              <a:gd name="adj1" fmla="val 6300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8011284" y="5625935"/>
            <a:ext cx="183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Infrastructure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71750" y="2120989"/>
            <a:ext cx="515648" cy="522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037247" y="2103224"/>
            <a:ext cx="2211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Kubernetes Cluster</a:t>
            </a:r>
          </a:p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                     (ZCP)  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6" name="그룹 155"/>
          <p:cNvGrpSpPr/>
          <p:nvPr/>
        </p:nvGrpSpPr>
        <p:grpSpPr>
          <a:xfrm>
            <a:off x="7283059" y="3298897"/>
            <a:ext cx="1164614" cy="1446127"/>
            <a:chOff x="7384953" y="3812696"/>
            <a:chExt cx="1164614" cy="1446127"/>
          </a:xfrm>
        </p:grpSpPr>
        <p:sp>
          <p:nvSpPr>
            <p:cNvPr id="104" name="직사각형 103"/>
            <p:cNvSpPr/>
            <p:nvPr/>
          </p:nvSpPr>
          <p:spPr>
            <a:xfrm>
              <a:off x="7384953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7410101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332451" y="2332493"/>
            <a:ext cx="688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Master</a:t>
            </a:r>
            <a:endParaRPr kumimoji="1" lang="ko-KR" altLang="en-US" sz="11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8496058" y="3298897"/>
            <a:ext cx="1142312" cy="1446127"/>
            <a:chOff x="7407255" y="3812696"/>
            <a:chExt cx="1142312" cy="1446127"/>
          </a:xfrm>
        </p:grpSpPr>
        <p:sp>
          <p:nvSpPr>
            <p:cNvPr id="158" name="직사각형 157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432403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10129753" y="3296613"/>
            <a:ext cx="1142312" cy="1446127"/>
            <a:chOff x="7407255" y="3812696"/>
            <a:chExt cx="1142312" cy="1446127"/>
          </a:xfrm>
        </p:grpSpPr>
        <p:sp>
          <p:nvSpPr>
            <p:cNvPr id="163" name="직사각형 162"/>
            <p:cNvSpPr/>
            <p:nvPr/>
          </p:nvSpPr>
          <p:spPr>
            <a:xfrm>
              <a:off x="7407255" y="3812696"/>
              <a:ext cx="1089453" cy="14272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913965" y="3847935"/>
              <a:ext cx="635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Worker</a:t>
              </a:r>
            </a:p>
            <a:p>
              <a:pPr algn="ctr"/>
              <a:r>
                <a:rPr kumimoji="1" lang="en-US" altLang="ko-KR" sz="1100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Node</a:t>
              </a:r>
              <a:endParaRPr kumimoji="1" lang="ko-KR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421252" y="5044611"/>
              <a:ext cx="1049864" cy="16556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83506" y="4997213"/>
              <a:ext cx="6521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Docker</a:t>
              </a:r>
              <a:endParaRPr kumimoji="1" lang="ko-KR" alt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651538" y="3855699"/>
            <a:ext cx="45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 . </a:t>
            </a:r>
            <a:r>
              <a:rPr kumimoji="1" lang="en-US" altLang="ko-KR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.</a:t>
            </a:r>
            <a:endParaRPr kumimoji="1"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198" name="그룹 197"/>
          <p:cNvGrpSpPr/>
          <p:nvPr/>
        </p:nvGrpSpPr>
        <p:grpSpPr>
          <a:xfrm>
            <a:off x="6156906" y="4927790"/>
            <a:ext cx="934822" cy="485977"/>
            <a:chOff x="6156906" y="4961243"/>
            <a:chExt cx="934822" cy="485977"/>
          </a:xfrm>
        </p:grpSpPr>
        <p:sp>
          <p:nvSpPr>
            <p:cNvPr id="187" name="직사각형 186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8333314" y="4925134"/>
            <a:ext cx="934822" cy="485977"/>
            <a:chOff x="6156906" y="4961243"/>
            <a:chExt cx="934822" cy="485977"/>
          </a:xfrm>
        </p:grpSpPr>
        <p:sp>
          <p:nvSpPr>
            <p:cNvPr id="203" name="직사각형 202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7235861" y="4936725"/>
            <a:ext cx="934822" cy="485977"/>
            <a:chOff x="6156906" y="4961243"/>
            <a:chExt cx="934822" cy="485977"/>
          </a:xfrm>
        </p:grpSpPr>
        <p:sp>
          <p:nvSpPr>
            <p:cNvPr id="206" name="직사각형 205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9397314" y="4925134"/>
            <a:ext cx="934822" cy="485977"/>
            <a:chOff x="6156906" y="4961243"/>
            <a:chExt cx="934822" cy="485977"/>
          </a:xfrm>
        </p:grpSpPr>
        <p:sp>
          <p:nvSpPr>
            <p:cNvPr id="209" name="직사각형 208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10480074" y="4924393"/>
            <a:ext cx="934822" cy="485977"/>
            <a:chOff x="6156906" y="4961243"/>
            <a:chExt cx="934822" cy="485977"/>
          </a:xfrm>
        </p:grpSpPr>
        <p:sp>
          <p:nvSpPr>
            <p:cNvPr id="215" name="직사각형 214"/>
            <p:cNvSpPr/>
            <p:nvPr/>
          </p:nvSpPr>
          <p:spPr>
            <a:xfrm>
              <a:off x="6156906" y="4961243"/>
              <a:ext cx="934822" cy="485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oto Sans" charset="0"/>
                <a:ea typeface="Noto Sans" charset="0"/>
                <a:cs typeface="Noto Sans" charset="0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6390232" y="5040900"/>
              <a:ext cx="55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600" i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VM</a:t>
              </a:r>
              <a:endParaRPr kumimoji="1" lang="ko-KR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19" name="꺾인 연결선[E] 218"/>
          <p:cNvCxnSpPr>
            <a:endCxn id="35" idx="0"/>
          </p:cNvCxnSpPr>
          <p:nvPr/>
        </p:nvCxnSpPr>
        <p:spPr>
          <a:xfrm>
            <a:off x="4107095" y="2352650"/>
            <a:ext cx="583517" cy="566604"/>
          </a:xfrm>
          <a:prstGeom prst="bentConnector2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4652508" y="2473622"/>
            <a:ext cx="96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" smtClean="0"/>
              <a:t>Deployment.yml</a:t>
            </a:r>
            <a:endParaRPr kumimoji="1" lang="ko-KR" altLang="en-US" sz="800" dirty="0"/>
          </a:p>
        </p:txBody>
      </p:sp>
      <p:sp>
        <p:nvSpPr>
          <p:cNvPr id="227" name="File"/>
          <p:cNvSpPr>
            <a:spLocks noChangeAspect="1" noEditPoints="1"/>
          </p:cNvSpPr>
          <p:nvPr/>
        </p:nvSpPr>
        <p:spPr bwMode="auto">
          <a:xfrm>
            <a:off x="4803527" y="2426265"/>
            <a:ext cx="179058" cy="250187"/>
          </a:xfrm>
          <a:custGeom>
            <a:avLst/>
            <a:gdLst>
              <a:gd name="T0" fmla="*/ 0 w 480"/>
              <a:gd name="T1" fmla="*/ 0 h 667"/>
              <a:gd name="T2" fmla="*/ 0 w 480"/>
              <a:gd name="T3" fmla="*/ 667 h 667"/>
              <a:gd name="T4" fmla="*/ 480 w 480"/>
              <a:gd name="T5" fmla="*/ 667 h 667"/>
              <a:gd name="T6" fmla="*/ 480 w 480"/>
              <a:gd name="T7" fmla="*/ 195 h 667"/>
              <a:gd name="T8" fmla="*/ 286 w 480"/>
              <a:gd name="T9" fmla="*/ 0 h 667"/>
              <a:gd name="T10" fmla="*/ 0 w 480"/>
              <a:gd name="T11" fmla="*/ 0 h 667"/>
              <a:gd name="T12" fmla="*/ 27 w 480"/>
              <a:gd name="T13" fmla="*/ 27 h 667"/>
              <a:gd name="T14" fmla="*/ 267 w 480"/>
              <a:gd name="T15" fmla="*/ 27 h 667"/>
              <a:gd name="T16" fmla="*/ 267 w 480"/>
              <a:gd name="T17" fmla="*/ 213 h 667"/>
              <a:gd name="T18" fmla="*/ 454 w 480"/>
              <a:gd name="T19" fmla="*/ 213 h 667"/>
              <a:gd name="T20" fmla="*/ 454 w 480"/>
              <a:gd name="T21" fmla="*/ 640 h 667"/>
              <a:gd name="T22" fmla="*/ 27 w 480"/>
              <a:gd name="T23" fmla="*/ 640 h 667"/>
              <a:gd name="T24" fmla="*/ 27 w 480"/>
              <a:gd name="T25" fmla="*/ 27 h 667"/>
              <a:gd name="T26" fmla="*/ 294 w 480"/>
              <a:gd name="T27" fmla="*/ 46 h 667"/>
              <a:gd name="T28" fmla="*/ 435 w 480"/>
              <a:gd name="T29" fmla="*/ 187 h 667"/>
              <a:gd name="T30" fmla="*/ 294 w 480"/>
              <a:gd name="T31" fmla="*/ 187 h 667"/>
              <a:gd name="T32" fmla="*/ 294 w 480"/>
              <a:gd name="T33" fmla="*/ 46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0" h="667">
                <a:moveTo>
                  <a:pt x="0" y="0"/>
                </a:moveTo>
                <a:lnTo>
                  <a:pt x="0" y="667"/>
                </a:lnTo>
                <a:lnTo>
                  <a:pt x="480" y="667"/>
                </a:lnTo>
                <a:lnTo>
                  <a:pt x="480" y="195"/>
                </a:lnTo>
                <a:lnTo>
                  <a:pt x="286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67" y="27"/>
                </a:lnTo>
                <a:lnTo>
                  <a:pt x="267" y="213"/>
                </a:lnTo>
                <a:lnTo>
                  <a:pt x="454" y="213"/>
                </a:lnTo>
                <a:lnTo>
                  <a:pt x="454" y="640"/>
                </a:lnTo>
                <a:lnTo>
                  <a:pt x="27" y="640"/>
                </a:lnTo>
                <a:lnTo>
                  <a:pt x="27" y="27"/>
                </a:lnTo>
                <a:close/>
                <a:moveTo>
                  <a:pt x="294" y="46"/>
                </a:moveTo>
                <a:lnTo>
                  <a:pt x="435" y="187"/>
                </a:lnTo>
                <a:lnTo>
                  <a:pt x="294" y="187"/>
                </a:lnTo>
                <a:lnTo>
                  <a:pt x="294" y="46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9" name="꺾인 연결선[E] 228"/>
          <p:cNvCxnSpPr/>
          <p:nvPr/>
        </p:nvCxnSpPr>
        <p:spPr>
          <a:xfrm flipV="1">
            <a:off x="5221759" y="2638598"/>
            <a:ext cx="1380510" cy="693033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5066132" y="3288740"/>
            <a:ext cx="1106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k</a:t>
            </a:r>
            <a:r>
              <a:rPr kumimoji="1" lang="en-US" altLang="ko-KR" sz="100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ubectl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apply</a:t>
            </a:r>
            <a:endParaRPr kumimoji="1"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6668296" y="2508876"/>
            <a:ext cx="1078955" cy="235323"/>
          </a:xfrm>
          <a:prstGeom prst="roundRect">
            <a:avLst/>
          </a:prstGeom>
          <a:solidFill>
            <a:srgbClr val="D9718C">
              <a:alpha val="99000"/>
            </a:srgbClr>
          </a:solidFill>
          <a:ln>
            <a:solidFill>
              <a:srgbClr val="D97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7" name="TextBox 236"/>
          <p:cNvSpPr txBox="1"/>
          <p:nvPr/>
        </p:nvSpPr>
        <p:spPr>
          <a:xfrm>
            <a:off x="6775559" y="2497195"/>
            <a:ext cx="1012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Deployment</a:t>
            </a:r>
            <a:endParaRPr kumimoji="1" lang="ko-KR" altLang="en-US" sz="1100" i="1" dirty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7386329" y="3964994"/>
            <a:ext cx="475031" cy="352263"/>
            <a:chOff x="7432677" y="3808967"/>
            <a:chExt cx="475031" cy="352263"/>
          </a:xfrm>
        </p:grpSpPr>
        <p:sp>
          <p:nvSpPr>
            <p:cNvPr id="238" name="모서리가 둥근 직사각형 237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2906043" y="5335842"/>
            <a:ext cx="423234" cy="461581"/>
            <a:chOff x="2931723" y="5379222"/>
            <a:chExt cx="311112" cy="363635"/>
          </a:xfrm>
        </p:grpSpPr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126" name="그룹 125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127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48" name="그룹 247"/>
          <p:cNvGrpSpPr/>
          <p:nvPr/>
        </p:nvGrpSpPr>
        <p:grpSpPr>
          <a:xfrm>
            <a:off x="6536515" y="4185653"/>
            <a:ext cx="423234" cy="461581"/>
            <a:chOff x="2931723" y="5379222"/>
            <a:chExt cx="311112" cy="363635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016" y="5456155"/>
              <a:ext cx="188306" cy="226902"/>
            </a:xfrm>
            <a:prstGeom prst="rect">
              <a:avLst/>
            </a:prstGeom>
          </p:spPr>
        </p:pic>
        <p:grpSp>
          <p:nvGrpSpPr>
            <p:cNvPr id="250" name="그룹 249"/>
            <p:cNvGrpSpPr/>
            <p:nvPr/>
          </p:nvGrpSpPr>
          <p:grpSpPr>
            <a:xfrm>
              <a:off x="2931723" y="5379222"/>
              <a:ext cx="311112" cy="363635"/>
              <a:chOff x="1371294" y="3492270"/>
              <a:chExt cx="382874" cy="447513"/>
            </a:xfrm>
          </p:grpSpPr>
          <p:sp>
            <p:nvSpPr>
              <p:cNvPr id="251" name="Freeform 890"/>
              <p:cNvSpPr>
                <a:spLocks noEditPoints="1"/>
              </p:cNvSpPr>
              <p:nvPr/>
            </p:nvSpPr>
            <p:spPr bwMode="auto">
              <a:xfrm>
                <a:off x="1371294" y="3492270"/>
                <a:ext cx="382874" cy="447513"/>
              </a:xfrm>
              <a:custGeom>
                <a:avLst/>
                <a:gdLst>
                  <a:gd name="T0" fmla="*/ 120 w 240"/>
                  <a:gd name="T1" fmla="*/ 20 h 279"/>
                  <a:gd name="T2" fmla="*/ 121 w 240"/>
                  <a:gd name="T3" fmla="*/ 20 h 279"/>
                  <a:gd name="T4" fmla="*/ 218 w 240"/>
                  <a:gd name="T5" fmla="*/ 79 h 279"/>
                  <a:gd name="T6" fmla="*/ 220 w 240"/>
                  <a:gd name="T7" fmla="*/ 81 h 279"/>
                  <a:gd name="T8" fmla="*/ 220 w 240"/>
                  <a:gd name="T9" fmla="*/ 198 h 279"/>
                  <a:gd name="T10" fmla="*/ 218 w 240"/>
                  <a:gd name="T11" fmla="*/ 200 h 279"/>
                  <a:gd name="T12" fmla="*/ 121 w 240"/>
                  <a:gd name="T13" fmla="*/ 258 h 279"/>
                  <a:gd name="T14" fmla="*/ 120 w 240"/>
                  <a:gd name="T15" fmla="*/ 259 h 279"/>
                  <a:gd name="T16" fmla="*/ 120 w 240"/>
                  <a:gd name="T17" fmla="*/ 259 h 279"/>
                  <a:gd name="T18" fmla="*/ 118 w 240"/>
                  <a:gd name="T19" fmla="*/ 258 h 279"/>
                  <a:gd name="T20" fmla="*/ 21 w 240"/>
                  <a:gd name="T21" fmla="*/ 200 h 279"/>
                  <a:gd name="T22" fmla="*/ 20 w 240"/>
                  <a:gd name="T23" fmla="*/ 198 h 279"/>
                  <a:gd name="T24" fmla="*/ 20 w 240"/>
                  <a:gd name="T25" fmla="*/ 81 h 279"/>
                  <a:gd name="T26" fmla="*/ 21 w 240"/>
                  <a:gd name="T27" fmla="*/ 79 h 279"/>
                  <a:gd name="T28" fmla="*/ 118 w 240"/>
                  <a:gd name="T29" fmla="*/ 20 h 279"/>
                  <a:gd name="T30" fmla="*/ 120 w 240"/>
                  <a:gd name="T31" fmla="*/ 20 h 279"/>
                  <a:gd name="T32" fmla="*/ 120 w 240"/>
                  <a:gd name="T33" fmla="*/ 0 h 279"/>
                  <a:gd name="T34" fmla="*/ 108 w 240"/>
                  <a:gd name="T35" fmla="*/ 3 h 279"/>
                  <a:gd name="T36" fmla="*/ 10 w 240"/>
                  <a:gd name="T37" fmla="*/ 62 h 279"/>
                  <a:gd name="T38" fmla="*/ 0 w 240"/>
                  <a:gd name="T39" fmla="*/ 81 h 279"/>
                  <a:gd name="T40" fmla="*/ 0 w 240"/>
                  <a:gd name="T41" fmla="*/ 198 h 279"/>
                  <a:gd name="T42" fmla="*/ 10 w 240"/>
                  <a:gd name="T43" fmla="*/ 217 h 279"/>
                  <a:gd name="T44" fmla="*/ 108 w 240"/>
                  <a:gd name="T45" fmla="*/ 276 h 279"/>
                  <a:gd name="T46" fmla="*/ 120 w 240"/>
                  <a:gd name="T47" fmla="*/ 279 h 279"/>
                  <a:gd name="T48" fmla="*/ 131 w 240"/>
                  <a:gd name="T49" fmla="*/ 276 h 279"/>
                  <a:gd name="T50" fmla="*/ 229 w 240"/>
                  <a:gd name="T51" fmla="*/ 217 h 279"/>
                  <a:gd name="T52" fmla="*/ 240 w 240"/>
                  <a:gd name="T53" fmla="*/ 198 h 279"/>
                  <a:gd name="T54" fmla="*/ 240 w 240"/>
                  <a:gd name="T55" fmla="*/ 81 h 279"/>
                  <a:gd name="T56" fmla="*/ 229 w 240"/>
                  <a:gd name="T57" fmla="*/ 62 h 279"/>
                  <a:gd name="T58" fmla="*/ 131 w 240"/>
                  <a:gd name="T59" fmla="*/ 3 h 279"/>
                  <a:gd name="T60" fmla="*/ 120 w 240"/>
                  <a:gd name="T6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0" h="279">
                    <a:moveTo>
                      <a:pt x="120" y="20"/>
                    </a:moveTo>
                    <a:cubicBezTo>
                      <a:pt x="120" y="20"/>
                      <a:pt x="120" y="20"/>
                      <a:pt x="121" y="20"/>
                    </a:cubicBezTo>
                    <a:cubicBezTo>
                      <a:pt x="218" y="79"/>
                      <a:pt x="218" y="79"/>
                      <a:pt x="218" y="79"/>
                    </a:cubicBezTo>
                    <a:cubicBezTo>
                      <a:pt x="219" y="79"/>
                      <a:pt x="220" y="80"/>
                      <a:pt x="220" y="81"/>
                    </a:cubicBezTo>
                    <a:cubicBezTo>
                      <a:pt x="220" y="198"/>
                      <a:pt x="220" y="198"/>
                      <a:pt x="220" y="198"/>
                    </a:cubicBezTo>
                    <a:cubicBezTo>
                      <a:pt x="220" y="199"/>
                      <a:pt x="219" y="199"/>
                      <a:pt x="218" y="200"/>
                    </a:cubicBezTo>
                    <a:cubicBezTo>
                      <a:pt x="121" y="258"/>
                      <a:pt x="121" y="258"/>
                      <a:pt x="121" y="258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20" y="259"/>
                      <a:pt x="120" y="259"/>
                    </a:cubicBezTo>
                    <a:cubicBezTo>
                      <a:pt x="120" y="259"/>
                      <a:pt x="119" y="259"/>
                      <a:pt x="118" y="258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0" y="199"/>
                      <a:pt x="20" y="199"/>
                      <a:pt x="20" y="198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80"/>
                      <a:pt x="20" y="79"/>
                      <a:pt x="21" y="79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9" y="20"/>
                      <a:pt x="119" y="20"/>
                      <a:pt x="120" y="20"/>
                    </a:cubicBezTo>
                    <a:moveTo>
                      <a:pt x="120" y="0"/>
                    </a:moveTo>
                    <a:cubicBezTo>
                      <a:pt x="116" y="0"/>
                      <a:pt x="112" y="1"/>
                      <a:pt x="108" y="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6"/>
                      <a:pt x="0" y="73"/>
                      <a:pt x="0" y="81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206"/>
                      <a:pt x="4" y="213"/>
                      <a:pt x="10" y="217"/>
                    </a:cubicBezTo>
                    <a:cubicBezTo>
                      <a:pt x="108" y="276"/>
                      <a:pt x="108" y="276"/>
                      <a:pt x="108" y="276"/>
                    </a:cubicBezTo>
                    <a:cubicBezTo>
                      <a:pt x="112" y="278"/>
                      <a:pt x="116" y="279"/>
                      <a:pt x="120" y="279"/>
                    </a:cubicBezTo>
                    <a:cubicBezTo>
                      <a:pt x="125" y="279"/>
                      <a:pt x="129" y="277"/>
                      <a:pt x="131" y="276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5" y="213"/>
                      <a:pt x="240" y="206"/>
                      <a:pt x="240" y="198"/>
                    </a:cubicBezTo>
                    <a:cubicBezTo>
                      <a:pt x="240" y="81"/>
                      <a:pt x="240" y="81"/>
                      <a:pt x="240" y="81"/>
                    </a:cubicBezTo>
                    <a:cubicBezTo>
                      <a:pt x="240" y="73"/>
                      <a:pt x="235" y="66"/>
                      <a:pt x="229" y="62"/>
                    </a:cubicBezTo>
                    <a:cubicBezTo>
                      <a:pt x="131" y="3"/>
                      <a:pt x="131" y="3"/>
                      <a:pt x="131" y="3"/>
                    </a:cubicBezTo>
                    <a:cubicBezTo>
                      <a:pt x="128" y="1"/>
                      <a:pt x="124" y="0"/>
                      <a:pt x="120" y="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Freeform 891"/>
              <p:cNvSpPr>
                <a:spLocks/>
              </p:cNvSpPr>
              <p:nvPr/>
            </p:nvSpPr>
            <p:spPr bwMode="auto">
              <a:xfrm>
                <a:off x="1391183" y="3606636"/>
                <a:ext cx="348066" cy="124311"/>
              </a:xfrm>
              <a:custGeom>
                <a:avLst/>
                <a:gdLst>
                  <a:gd name="T0" fmla="*/ 7 w 219"/>
                  <a:gd name="T1" fmla="*/ 20 h 77"/>
                  <a:gd name="T2" fmla="*/ 103 w 219"/>
                  <a:gd name="T3" fmla="*/ 75 h 77"/>
                  <a:gd name="T4" fmla="*/ 112 w 219"/>
                  <a:gd name="T5" fmla="*/ 75 h 77"/>
                  <a:gd name="T6" fmla="*/ 212 w 219"/>
                  <a:gd name="T7" fmla="*/ 20 h 77"/>
                  <a:gd name="T8" fmla="*/ 216 w 219"/>
                  <a:gd name="T9" fmla="*/ 7 h 77"/>
                  <a:gd name="T10" fmla="*/ 203 w 219"/>
                  <a:gd name="T11" fmla="*/ 3 h 77"/>
                  <a:gd name="T12" fmla="*/ 108 w 219"/>
                  <a:gd name="T13" fmla="*/ 55 h 77"/>
                  <a:gd name="T14" fmla="*/ 16 w 219"/>
                  <a:gd name="T15" fmla="*/ 3 h 77"/>
                  <a:gd name="T16" fmla="*/ 3 w 219"/>
                  <a:gd name="T17" fmla="*/ 7 h 77"/>
                  <a:gd name="T18" fmla="*/ 7 w 219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77">
                    <a:moveTo>
                      <a:pt x="7" y="20"/>
                    </a:moveTo>
                    <a:cubicBezTo>
                      <a:pt x="103" y="75"/>
                      <a:pt x="103" y="75"/>
                      <a:pt x="103" y="75"/>
                    </a:cubicBezTo>
                    <a:cubicBezTo>
                      <a:pt x="106" y="77"/>
                      <a:pt x="109" y="77"/>
                      <a:pt x="112" y="75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7" y="18"/>
                      <a:pt x="219" y="12"/>
                      <a:pt x="216" y="7"/>
                    </a:cubicBezTo>
                    <a:cubicBezTo>
                      <a:pt x="214" y="2"/>
                      <a:pt x="208" y="0"/>
                      <a:pt x="203" y="3"/>
                    </a:cubicBezTo>
                    <a:cubicBezTo>
                      <a:pt x="108" y="55"/>
                      <a:pt x="108" y="55"/>
                      <a:pt x="108" y="5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2" y="0"/>
                      <a:pt x="6" y="2"/>
                      <a:pt x="3" y="7"/>
                    </a:cubicBezTo>
                    <a:cubicBezTo>
                      <a:pt x="0" y="12"/>
                      <a:pt x="2" y="18"/>
                      <a:pt x="7" y="20"/>
                    </a:cubicBez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3" name="Freeform 892"/>
              <p:cNvSpPr>
                <a:spLocks/>
              </p:cNvSpPr>
              <p:nvPr/>
            </p:nvSpPr>
            <p:spPr bwMode="auto">
              <a:xfrm>
                <a:off x="1545328" y="3696139"/>
                <a:ext cx="29834" cy="233703"/>
              </a:xfrm>
              <a:custGeom>
                <a:avLst/>
                <a:gdLst>
                  <a:gd name="T0" fmla="*/ 20 w 20"/>
                  <a:gd name="T1" fmla="*/ 134 h 144"/>
                  <a:gd name="T2" fmla="*/ 20 w 20"/>
                  <a:gd name="T3" fmla="*/ 10 h 144"/>
                  <a:gd name="T4" fmla="*/ 10 w 20"/>
                  <a:gd name="T5" fmla="*/ 0 h 144"/>
                  <a:gd name="T6" fmla="*/ 0 w 20"/>
                  <a:gd name="T7" fmla="*/ 10 h 144"/>
                  <a:gd name="T8" fmla="*/ 0 w 20"/>
                  <a:gd name="T9" fmla="*/ 134 h 144"/>
                  <a:gd name="T10" fmla="*/ 10 w 20"/>
                  <a:gd name="T11" fmla="*/ 144 h 144"/>
                  <a:gd name="T12" fmla="*/ 20 w 20"/>
                  <a:gd name="T13" fmla="*/ 13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4">
                    <a:moveTo>
                      <a:pt x="20" y="134"/>
                    </a:move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5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9"/>
                      <a:pt x="4" y="144"/>
                      <a:pt x="10" y="144"/>
                    </a:cubicBezTo>
                    <a:cubicBezTo>
                      <a:pt x="15" y="144"/>
                      <a:pt x="20" y="139"/>
                      <a:pt x="20" y="134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8" name="그룹 257"/>
          <p:cNvGrpSpPr/>
          <p:nvPr/>
        </p:nvGrpSpPr>
        <p:grpSpPr>
          <a:xfrm>
            <a:off x="7942398" y="3961043"/>
            <a:ext cx="475031" cy="352263"/>
            <a:chOff x="7432677" y="3808967"/>
            <a:chExt cx="475031" cy="352263"/>
          </a:xfrm>
        </p:grpSpPr>
        <p:sp>
          <p:nvSpPr>
            <p:cNvPr id="259" name="모서리가 둥근 직사각형 258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8844704" y="3940018"/>
            <a:ext cx="475031" cy="352263"/>
            <a:chOff x="7432677" y="3808967"/>
            <a:chExt cx="475031" cy="352263"/>
          </a:xfrm>
        </p:grpSpPr>
        <p:sp>
          <p:nvSpPr>
            <p:cNvPr id="262" name="모서리가 둥근 직사각형 261"/>
            <p:cNvSpPr/>
            <p:nvPr/>
          </p:nvSpPr>
          <p:spPr>
            <a:xfrm>
              <a:off x="7452614" y="3808967"/>
              <a:ext cx="359458" cy="352263"/>
            </a:xfrm>
            <a:prstGeom prst="roundRect">
              <a:avLst/>
            </a:prstGeom>
            <a:solidFill>
              <a:srgbClr val="D9718C"/>
            </a:solidFill>
            <a:ln>
              <a:solidFill>
                <a:srgbClr val="D971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7432677" y="3875319"/>
              <a:ext cx="4750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1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Noto Sans" charset="0"/>
                  <a:cs typeface="Noto Sans" charset="0"/>
                </a:rPr>
                <a:t>Pod</a:t>
              </a:r>
              <a:endParaRPr kumimoji="1" lang="ko-KR" altLang="en-US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Noto Sans" charset="0"/>
                <a:cs typeface="Noto Sans" charset="0"/>
              </a:endParaRPr>
            </a:p>
          </p:txBody>
        </p:sp>
      </p:grpSp>
      <p:cxnSp>
        <p:nvCxnSpPr>
          <p:cNvPr id="266" name="직선 화살표 연결선 265"/>
          <p:cNvCxnSpPr/>
          <p:nvPr/>
        </p:nvCxnSpPr>
        <p:spPr>
          <a:xfrm>
            <a:off x="7151192" y="2789124"/>
            <a:ext cx="396706" cy="1136854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/>
          <p:cNvCxnSpPr/>
          <p:nvPr/>
        </p:nvCxnSpPr>
        <p:spPr>
          <a:xfrm>
            <a:off x="7133402" y="2764495"/>
            <a:ext cx="903267" cy="1175523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/>
          <p:cNvCxnSpPr/>
          <p:nvPr/>
        </p:nvCxnSpPr>
        <p:spPr>
          <a:xfrm>
            <a:off x="7135964" y="2769066"/>
            <a:ext cx="1883821" cy="1136409"/>
          </a:xfrm>
          <a:prstGeom prst="straightConnector1">
            <a:avLst/>
          </a:prstGeom>
          <a:ln>
            <a:solidFill>
              <a:srgbClr val="D971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타원 279"/>
          <p:cNvSpPr/>
          <p:nvPr/>
        </p:nvSpPr>
        <p:spPr>
          <a:xfrm>
            <a:off x="3286360" y="2497943"/>
            <a:ext cx="209658" cy="2096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1" name="타원 280"/>
          <p:cNvSpPr/>
          <p:nvPr/>
        </p:nvSpPr>
        <p:spPr>
          <a:xfrm>
            <a:off x="3349639" y="3966204"/>
            <a:ext cx="209658" cy="20965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accent2">
                    <a:lumMod val="75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3</a:t>
            </a:r>
            <a:endParaRPr lang="ko-KR" altLang="en-US" sz="1100" dirty="0">
              <a:solidFill>
                <a:schemeClr val="accent2">
                  <a:lumMod val="75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82" name="타원 281"/>
          <p:cNvSpPr/>
          <p:nvPr/>
        </p:nvSpPr>
        <p:spPr>
          <a:xfrm>
            <a:off x="4292975" y="2251284"/>
            <a:ext cx="209658" cy="209658"/>
          </a:xfrm>
          <a:prstGeom prst="ellipse">
            <a:avLst/>
          </a:prstGeom>
          <a:solidFill>
            <a:srgbClr val="F2C9D4"/>
          </a:solidFill>
          <a:ln w="6350">
            <a:solidFill>
              <a:srgbClr val="D04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D04D6F"/>
                </a:solidFill>
                <a:latin typeface="Noto Sans" charset="0"/>
                <a:ea typeface="Noto Sans" charset="0"/>
                <a:cs typeface="Noto Sans" charset="0"/>
              </a:rPr>
              <a:t>4</a:t>
            </a:r>
            <a:endParaRPr lang="ko-KR" altLang="en-US" sz="1100" dirty="0">
              <a:solidFill>
                <a:srgbClr val="D04D6F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297" name="꺾인 연결선[E] 296"/>
          <p:cNvCxnSpPr>
            <a:endCxn id="239" idx="1"/>
          </p:cNvCxnSpPr>
          <p:nvPr/>
        </p:nvCxnSpPr>
        <p:spPr>
          <a:xfrm flipV="1">
            <a:off x="6959749" y="4162151"/>
            <a:ext cx="426580" cy="276594"/>
          </a:xfrm>
          <a:prstGeom prst="bentConnector3">
            <a:avLst>
              <a:gd name="adj1" fmla="val 50000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꺾인 연결선[E] 297"/>
          <p:cNvCxnSpPr>
            <a:endCxn id="260" idx="1"/>
          </p:cNvCxnSpPr>
          <p:nvPr/>
        </p:nvCxnSpPr>
        <p:spPr>
          <a:xfrm flipV="1">
            <a:off x="6960951" y="4158200"/>
            <a:ext cx="981447" cy="269784"/>
          </a:xfrm>
          <a:prstGeom prst="bentConnector3">
            <a:avLst>
              <a:gd name="adj1" fmla="val 86359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꺾인 연결선[E] 315"/>
          <p:cNvCxnSpPr>
            <a:endCxn id="263" idx="1"/>
          </p:cNvCxnSpPr>
          <p:nvPr/>
        </p:nvCxnSpPr>
        <p:spPr>
          <a:xfrm flipV="1">
            <a:off x="7139058" y="4137175"/>
            <a:ext cx="1705646" cy="301570"/>
          </a:xfrm>
          <a:prstGeom prst="bentConnector3">
            <a:avLst>
              <a:gd name="adj1" fmla="val 85304"/>
            </a:avLst>
          </a:prstGeom>
          <a:ln>
            <a:solidFill>
              <a:srgbClr val="D971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ICCS(Kubernetes)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4022" y="1455151"/>
            <a:ext cx="11594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FontTx/>
              <a:buAutoNum type="arabicPeriod"/>
            </a:pPr>
            <a:r>
              <a:rPr kumimoji="1" lang="en-US" altLang="ko-KR" sz="1600" dirty="0"/>
              <a:t>M</a:t>
            </a:r>
            <a:r>
              <a:rPr kumimoji="1" lang="en-US" altLang="ko-KR" sz="1600" dirty="0" smtClean="0"/>
              <a:t>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Service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awesome-media-db-service.yml</a:t>
            </a:r>
            <a:r>
              <a:rPr kumimoji="1" lang="en-US" altLang="ko-KR" sz="1600" dirty="0" smtClean="0"/>
              <a:t>)</a:t>
            </a:r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 txBox="1">
            <a:spLocks/>
          </p:cNvSpPr>
          <p:nvPr/>
        </p:nvSpPr>
        <p:spPr>
          <a:xfrm>
            <a:off x="474786" y="2117367"/>
            <a:ext cx="11231966" cy="27291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700"/>
              </a:lnSpc>
            </a:pPr>
            <a:r>
              <a:rPr lang="en-US" altLang="ko-KR" sz="1400" dirty="0" smtClean="0"/>
              <a:t>apiVersion: v1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kind: Service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metadata: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name: awesome-media-db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spec: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ports: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- </a:t>
            </a:r>
            <a:r>
              <a:rPr lang="mr-IN" altLang="ko-KR" sz="1400" dirty="0" err="1" smtClean="0"/>
              <a:t>name</a:t>
            </a:r>
            <a:r>
              <a:rPr lang="mr-IN" altLang="ko-KR" sz="1400" dirty="0" smtClean="0"/>
              <a:t>: "</a:t>
            </a:r>
            <a:r>
              <a:rPr lang="mr-IN" altLang="ko-KR" sz="1400" dirty="0" err="1" smtClean="0"/>
              <a:t>http</a:t>
            </a:r>
            <a:r>
              <a:rPr lang="mr-IN" altLang="ko-KR" sz="1400" dirty="0" smtClean="0"/>
              <a:t>"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mr-IN" altLang="ko-KR" sz="1400" dirty="0" smtClean="0"/>
              <a:t>      </a:t>
            </a:r>
            <a:r>
              <a:rPr lang="mr-IN" altLang="ko-KR" sz="1400" dirty="0" err="1" smtClean="0"/>
              <a:t>targetPort</a:t>
            </a:r>
            <a:r>
              <a:rPr lang="mr-IN" altLang="ko-KR" sz="1400" dirty="0" smtClean="0"/>
              <a:t>: 3306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selector:</a:t>
            </a:r>
          </a:p>
          <a:p>
            <a:pPr algn="l">
              <a:lnSpc>
                <a:spcPts val="700"/>
              </a:lnSpc>
            </a:pPr>
            <a:r>
              <a:rPr lang="en-US" altLang="ko-KR" sz="1400" dirty="0" smtClean="0"/>
              <a:t>    app: awesome-media-db</a:t>
            </a:r>
            <a:endParaRPr lang="mr-IN" altLang="ko-KR" sz="1400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lang="en-US" altLang="ko-KR" dirty="0" smtClean="0"/>
              <a:t>Backup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55038" y="654848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038" y="4863887"/>
            <a:ext cx="11594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2.  Mysql DB</a:t>
            </a:r>
            <a:r>
              <a:rPr kumimoji="1" lang="ko-KR" altLang="en-US" sz="1600" dirty="0" smtClean="0"/>
              <a:t>에 대한</a:t>
            </a:r>
            <a:r>
              <a:rPr kumimoji="1" lang="en-US" altLang="ko-KR" sz="1600" dirty="0" smtClean="0"/>
              <a:t> Deployment yml </a:t>
            </a:r>
            <a:r>
              <a:rPr kumimoji="1" lang="ko-KR" altLang="en-US" sz="1600" dirty="0" smtClean="0"/>
              <a:t>작성</a:t>
            </a:r>
            <a:r>
              <a:rPr kumimoji="1" lang="en-US" altLang="ko-KR" sz="1600" dirty="0" smtClean="0"/>
              <a:t>(</a:t>
            </a:r>
            <a:r>
              <a:rPr lang="en-US" altLang="ko-KR" sz="1600" dirty="0" smtClean="0"/>
              <a:t>awesome-media-db-deployment.yml</a:t>
            </a:r>
            <a:r>
              <a:rPr kumimoji="1" lang="en-US" altLang="ko-KR" sz="1600" dirty="0" smtClean="0"/>
              <a:t>) </a:t>
            </a:r>
            <a:r>
              <a:rPr kumimoji="1" lang="ko-KR" altLang="en-US" sz="1600" dirty="0" smtClean="0"/>
              <a:t>환경변수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인코딩 설정</a:t>
            </a:r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21240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9" name="텍스트 개체 틀 10"/>
          <p:cNvSpPr txBox="1">
            <a:spLocks/>
          </p:cNvSpPr>
          <p:nvPr/>
        </p:nvSpPr>
        <p:spPr>
          <a:xfrm>
            <a:off x="423986" y="1411396"/>
            <a:ext cx="11354079" cy="51284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000" dirty="0"/>
              <a:t>apiVersion: apps/v1beta2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name: awesome-media-db-deployment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app: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</a:t>
            </a:r>
            <a:r>
              <a:rPr lang="mr-IN" altLang="ko-KR" sz="1000" dirty="0" err="1"/>
              <a:t>labels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app: awesome-media-db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</a:t>
            </a:r>
            <a:r>
              <a:rPr lang="mr-IN" altLang="ko-KR" sz="1000" dirty="0" err="1"/>
              <a:t>spec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- name: awesome-media-db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image: mariadb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imagePullPolicy: Always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ports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000" dirty="0"/>
              <a:t>        - </a:t>
            </a:r>
            <a:r>
              <a:rPr lang="de-DE" altLang="ko-KR" sz="1000" dirty="0" err="1"/>
              <a:t>containerPort</a:t>
            </a:r>
            <a:r>
              <a:rPr lang="de-DE" altLang="ko-KR" sz="1000" dirty="0"/>
              <a:t>: 3306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env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MYSQL_ROOT_PASSWORD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root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value</a:t>
            </a:r>
            <a:r>
              <a:rPr lang="mr-IN" altLang="ko-KR" sz="1000" dirty="0"/>
              <a:t>: </a:t>
            </a:r>
            <a:r>
              <a:rPr lang="mr-IN" altLang="ko-KR" sz="1000" dirty="0" err="1"/>
              <a:t>db_example</a:t>
            </a:r>
            <a:endParaRPr lang="mr-IN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ThePassword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- </a:t>
            </a:r>
            <a:r>
              <a:rPr lang="mr-IN" altLang="ko-KR" sz="1000" dirty="0" err="1"/>
              <a:t>name</a:t>
            </a:r>
            <a:r>
              <a:rPr lang="mr-IN" altLang="ko-KR" sz="10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args</a:t>
            </a:r>
            <a:r>
              <a:rPr lang="mr-IN" altLang="ko-KR" sz="10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character-set-server=utf8mb4"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en-US" altLang="ko-KR" sz="1000" dirty="0"/>
              <a:t>          - "--</a:t>
            </a:r>
            <a:r>
              <a:rPr lang="en-US" altLang="ko-KR" sz="1000" dirty="0" smtClean="0"/>
              <a:t>collation-server=utf8mb4_unicode_ci"     </a:t>
            </a:r>
            <a:endParaRPr lang="en-US" altLang="ko-KR" sz="1000" dirty="0"/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</a:t>
            </a:r>
            <a:r>
              <a:rPr lang="mr-IN" altLang="ko-KR" sz="1000" dirty="0" err="1"/>
              <a:t>resources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requests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"64Mi"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</a:t>
            </a:r>
            <a:r>
              <a:rPr lang="mr-IN" altLang="ko-KR" sz="1000" dirty="0" smtClean="0"/>
              <a:t>"50m</a:t>
            </a:r>
            <a:r>
              <a:rPr lang="mr-IN" altLang="ko-KR" sz="1000" dirty="0"/>
              <a:t>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</a:t>
            </a:r>
            <a:r>
              <a:rPr lang="mr-IN" altLang="ko-KR" sz="1000" dirty="0" err="1"/>
              <a:t>limits</a:t>
            </a:r>
            <a:r>
              <a:rPr lang="mr-IN" altLang="ko-KR" sz="10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memory</a:t>
            </a:r>
            <a:r>
              <a:rPr lang="mr-IN" altLang="ko-KR" sz="1000" dirty="0"/>
              <a:t>: "128Mi"</a:t>
            </a:r>
          </a:p>
          <a:p>
            <a:pPr algn="l">
              <a:lnSpc>
                <a:spcPts val="1"/>
              </a:lnSpc>
            </a:pPr>
            <a:r>
              <a:rPr lang="mr-IN" altLang="ko-KR" sz="1000" dirty="0"/>
              <a:t>            </a:t>
            </a:r>
            <a:r>
              <a:rPr lang="mr-IN" altLang="ko-KR" sz="1000" dirty="0" err="1"/>
              <a:t>cpu</a:t>
            </a:r>
            <a:r>
              <a:rPr lang="mr-IN" altLang="ko-KR" sz="1000" dirty="0"/>
              <a:t>: "500m</a:t>
            </a:r>
            <a:r>
              <a:rPr lang="mr-IN" altLang="ko-KR" sz="1000" dirty="0" smtClean="0"/>
              <a:t>"</a:t>
            </a:r>
            <a:endParaRPr lang="mr-IN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474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025881"/>
            <a:ext cx="1159443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/>
              <a:t>3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작성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en-US" altLang="ko-KR" sz="1600" dirty="0"/>
              <a:t>4</a:t>
            </a:r>
            <a:r>
              <a:rPr kumimoji="1" lang="en-US" altLang="ko-KR" sz="1600" dirty="0" smtClean="0"/>
              <a:t>. </a:t>
            </a:r>
            <a:r>
              <a:rPr kumimoji="1" lang="en-US" altLang="ko-KR" sz="1600" dirty="0"/>
              <a:t>Mysql DB</a:t>
            </a:r>
            <a:r>
              <a:rPr kumimoji="1" lang="ko-KR" altLang="en-US" sz="1600" dirty="0"/>
              <a:t>에 대한</a:t>
            </a:r>
            <a:r>
              <a:rPr kumimoji="1" lang="en-US" altLang="ko-KR" sz="1600" dirty="0"/>
              <a:t> Deployment,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Service Object </a:t>
            </a:r>
            <a:r>
              <a:rPr kumimoji="1" lang="ko-KR" altLang="en-US" sz="1600" dirty="0" smtClean="0"/>
              <a:t>생성 확인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423987" y="1870206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awesome-media-db-deployment.yml -f awesome-media-db-service.yml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2273576"/>
            <a:ext cx="10007600" cy="647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8" y="3638320"/>
            <a:ext cx="7874000" cy="1854200"/>
          </a:xfrm>
          <a:prstGeom prst="rect">
            <a:avLst/>
          </a:prstGeom>
        </p:spPr>
      </p:pic>
      <p:sp>
        <p:nvSpPr>
          <p:cNvPr id="15" name="텍스트 개체 틀 10"/>
          <p:cNvSpPr txBox="1">
            <a:spLocks/>
          </p:cNvSpPr>
          <p:nvPr/>
        </p:nvSpPr>
        <p:spPr>
          <a:xfrm>
            <a:off x="452210" y="3265438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deploy,pod,svc</a:t>
            </a:r>
            <a:endParaRPr lang="en-US" altLang="ko-KR" sz="1400" dirty="0" smtClean="0"/>
          </a:p>
        </p:txBody>
      </p:sp>
      <p:sp>
        <p:nvSpPr>
          <p:cNvPr id="1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304801" y="6813429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0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/>
              <a:t>Kubernetes </a:t>
            </a:r>
            <a:r>
              <a:rPr lang="ko-KR" altLang="en-US" dirty="0"/>
              <a:t>구조와 필요한 개념에 대해 알아봅시다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4022" y="1455151"/>
            <a:ext cx="110135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  <p:sp>
        <p:nvSpPr>
          <p:cNvPr id="10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6190736" y="1449992"/>
            <a:ext cx="5423510" cy="5055075"/>
          </a:xfrm>
        </p:spPr>
        <p:txBody>
          <a:bodyPr/>
          <a:lstStyle/>
          <a:p>
            <a:pPr marL="256050" indent="-171450" algn="l">
              <a:buFont typeface="Wingdings" charset="2"/>
              <a:buChar char="§"/>
            </a:pPr>
            <a:r>
              <a:rPr lang="ko-KR" altLang="en-US" sz="1400" dirty="0" smtClean="0"/>
              <a:t>서비스 </a:t>
            </a:r>
            <a:r>
              <a:rPr lang="ko-KR" altLang="en-US" sz="1400" dirty="0"/>
              <a:t>디스커버리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 환경변수 방식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Pod</a:t>
            </a:r>
            <a:r>
              <a:rPr lang="ko-KR" altLang="en-US" dirty="0" smtClean="0"/>
              <a:t> 생성 시 컨테이너 내부에 모든 서비스들의 </a:t>
            </a:r>
            <a:r>
              <a:rPr lang="en-US" altLang="ko-KR" dirty="0" smtClean="0"/>
              <a:t>HOST, PORT </a:t>
            </a:r>
            <a:r>
              <a:rPr lang="ko-KR" altLang="en-US" dirty="0" smtClean="0"/>
              <a:t>정보가 환경변수로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ko-KR" altLang="en-US" dirty="0" smtClean="0"/>
              <a:t>컨테이너에서 환경변수를 통해 다른 서비스에 대한 접속 정보를 알수 있음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r>
              <a:rPr lang="en-US" altLang="ko-KR" b="1" i="1" dirty="0" smtClean="0"/>
              <a:t>redis-master</a:t>
            </a:r>
            <a:r>
              <a:rPr lang="ko-KR" altLang="en-US" b="1" i="1" dirty="0" smtClean="0"/>
              <a:t> </a:t>
            </a:r>
            <a:r>
              <a:rPr lang="ko-KR" altLang="en-US" dirty="0" smtClean="0"/>
              <a:t>서비스가 미리 생성되어 있는 경우 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애플리케이션을  </a:t>
            </a:r>
            <a:r>
              <a:rPr lang="en-US" altLang="ko-KR" dirty="0" smtClean="0"/>
              <a:t>Pod</a:t>
            </a:r>
            <a:r>
              <a:rPr lang="ko-KR" altLang="en-US" dirty="0" smtClean="0"/>
              <a:t>로 띄우면 내부에 아래와 같은 환경 변수가 주입됨</a:t>
            </a:r>
            <a:endParaRPr lang="en-US" altLang="ko-KR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  <a:p>
            <a:pPr algn="l"/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DNS </a:t>
            </a:r>
            <a:r>
              <a:rPr lang="ko-KR" altLang="en-US" sz="1400" dirty="0"/>
              <a:t>서버 </a:t>
            </a:r>
            <a:r>
              <a:rPr lang="ko-KR" altLang="en-US" sz="1400" dirty="0" smtClean="0"/>
              <a:t>방식</a:t>
            </a:r>
            <a:endParaRPr lang="en-US" altLang="ko-KR" sz="1400" dirty="0"/>
          </a:p>
          <a:p>
            <a:pPr marL="256050" indent="-171450" algn="l">
              <a:buFontTx/>
              <a:buChar char="-"/>
            </a:pPr>
            <a:r>
              <a:rPr lang="en-US" altLang="ko-KR" dirty="0" smtClean="0"/>
              <a:t>ICCS</a:t>
            </a:r>
            <a:r>
              <a:rPr lang="ko-KR" altLang="en-US" dirty="0" smtClean="0"/>
              <a:t>에 </a:t>
            </a:r>
            <a:r>
              <a:rPr lang="ko-KR" altLang="en-US" dirty="0"/>
              <a:t>이미 구성된 </a:t>
            </a:r>
            <a:r>
              <a:rPr lang="en-US" altLang="ko-KR" dirty="0"/>
              <a:t>DNS </a:t>
            </a:r>
            <a:r>
              <a:rPr lang="ko-KR" altLang="en-US" dirty="0"/>
              <a:t>서비스를 통해 서비스명으로 접근 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r>
              <a:rPr lang="ko-KR" altLang="en-US" dirty="0"/>
              <a:t>다른 네임스페이스에 있는 서비스도 접근 가능함</a:t>
            </a:r>
            <a:endParaRPr lang="en-US" altLang="ko-KR" dirty="0"/>
          </a:p>
          <a:p>
            <a:pPr marL="256050" indent="-171450" algn="l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6" y="1547648"/>
            <a:ext cx="4775814" cy="46691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23" y="3332633"/>
            <a:ext cx="4640079" cy="1707807"/>
          </a:xfrm>
          <a:prstGeom prst="rect">
            <a:avLst/>
          </a:prstGeom>
        </p:spPr>
      </p:pic>
      <p:sp>
        <p:nvSpPr>
          <p:cNvPr id="11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4022" y="2858653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6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k8s </a:t>
            </a:r>
            <a:r>
              <a:rPr kumimoji="1" lang="ko-KR" altLang="en-US" sz="1600" dirty="0" smtClean="0"/>
              <a:t>환경 설정 분리 </a:t>
            </a:r>
            <a:r>
              <a:rPr kumimoji="1" lang="en-US" altLang="ko-KR" sz="1600" dirty="0" smtClean="0"/>
              <a:t>(application-k8s.yml)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포트확인 필요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텍스트 개체 틀 10"/>
          <p:cNvSpPr txBox="1">
            <a:spLocks/>
          </p:cNvSpPr>
          <p:nvPr/>
        </p:nvSpPr>
        <p:spPr>
          <a:xfrm>
            <a:off x="507461" y="3176741"/>
            <a:ext cx="11057895" cy="2865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/>
              <a:t>spring:</a:t>
            </a:r>
          </a:p>
          <a:p>
            <a:pPr algn="l"/>
            <a:r>
              <a:rPr lang="en-US" altLang="ko-KR" sz="1400" dirty="0"/>
              <a:t>  application:</a:t>
            </a:r>
          </a:p>
          <a:p>
            <a:pPr algn="l"/>
            <a:r>
              <a:rPr lang="en-US" altLang="ko-KR" sz="1400" dirty="0"/>
              <a:t>    name: awesome-media-dev</a:t>
            </a:r>
          </a:p>
          <a:p>
            <a:pPr algn="l"/>
            <a:r>
              <a:rPr lang="en-US" altLang="ko-KR" sz="1400" dirty="0"/>
              <a:t>  datasource:</a:t>
            </a:r>
          </a:p>
          <a:p>
            <a:pPr algn="l"/>
            <a:r>
              <a:rPr lang="en-US" altLang="ko-KR" sz="1400" dirty="0"/>
              <a:t>    initialize: </a:t>
            </a:r>
            <a:r>
              <a:rPr lang="en-US" altLang="ko-KR" sz="1400" b="1" dirty="0"/>
              <a:t>true</a:t>
            </a:r>
          </a:p>
          <a:p>
            <a:pPr algn="l"/>
            <a:r>
              <a:rPr lang="en-US" altLang="ko-KR" sz="1400" dirty="0"/>
              <a:t>    platform: mysql</a:t>
            </a:r>
          </a:p>
          <a:p>
            <a:pPr algn="l"/>
            <a:r>
              <a:rPr lang="en-US" altLang="ko-KR" sz="1400" dirty="0"/>
              <a:t>    url: jdbc:mysql://${AWESOME_MEDIA_DB_SERVICE_HOST}:${AWESOME_MEDIA_DB_SERVICE_PORT}/${MYSQL_DATABASE}</a:t>
            </a:r>
          </a:p>
          <a:p>
            <a:pPr algn="l"/>
            <a:r>
              <a:rPr lang="en-US" altLang="ko-KR" sz="1400" dirty="0"/>
              <a:t>    username: ${MYSQL_USER}</a:t>
            </a:r>
          </a:p>
          <a:p>
            <a:pPr algn="l"/>
            <a:r>
              <a:rPr lang="en-US" altLang="ko-KR" sz="1400" dirty="0"/>
              <a:t>    password: ${MYSQL_PASSWORD}</a:t>
            </a:r>
            <a:endParaRPr lang="en-US" altLang="ko-KR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3986" y="6136690"/>
            <a:ext cx="11594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7.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 smtClean="0"/>
              <a:t>애플리케이션의</a:t>
            </a:r>
            <a:r>
              <a:rPr kumimoji="1" lang="en-US" altLang="ko-KR" sz="1600" dirty="0"/>
              <a:t> </a:t>
            </a:r>
            <a:r>
              <a:rPr kumimoji="1" lang="en-US" altLang="ko-KR" sz="1600" dirty="0" smtClean="0"/>
              <a:t>Deployment yml </a:t>
            </a:r>
            <a:r>
              <a:rPr kumimoji="1" lang="ko-KR" altLang="en-US" sz="1600" dirty="0" smtClean="0"/>
              <a:t>파일에 환경변수</a:t>
            </a:r>
            <a:r>
              <a:rPr kumimoji="1" lang="en-US" altLang="ko-KR" sz="1600" dirty="0"/>
              <a:t> </a:t>
            </a:r>
            <a:r>
              <a:rPr kumimoji="1" lang="ko-KR" altLang="en-US" sz="1600" dirty="0" smtClean="0"/>
              <a:t>추가</a:t>
            </a:r>
            <a:r>
              <a:rPr kumimoji="1" lang="en-US" altLang="ko-KR" sz="1600" dirty="0" smtClean="0"/>
              <a:t> (</a:t>
            </a:r>
            <a:r>
              <a:rPr kumimoji="1" lang="ko-KR" altLang="en-US" sz="1600" dirty="0" smtClean="0"/>
              <a:t>계속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423986" y="1412371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600" dirty="0" smtClean="0"/>
              <a:t>5. </a:t>
            </a:r>
            <a:r>
              <a:rPr kumimoji="1" lang="en-US" altLang="ko-KR" sz="1600" dirty="0"/>
              <a:t>Mysql </a:t>
            </a:r>
            <a:r>
              <a:rPr kumimoji="1" lang="ko-KR" altLang="en-US" sz="1600" dirty="0"/>
              <a:t>의존 관계 추가 </a:t>
            </a:r>
            <a:r>
              <a:rPr kumimoji="1" lang="en-US" altLang="ko-KR" sz="1600" dirty="0"/>
              <a:t>(pom.xml)</a:t>
            </a:r>
          </a:p>
        </p:txBody>
      </p:sp>
      <p:sp>
        <p:nvSpPr>
          <p:cNvPr id="22" name="텍스트 개체 틀 10"/>
          <p:cNvSpPr txBox="1">
            <a:spLocks/>
          </p:cNvSpPr>
          <p:nvPr/>
        </p:nvSpPr>
        <p:spPr>
          <a:xfrm>
            <a:off x="423986" y="1763612"/>
            <a:ext cx="11057895" cy="10836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</a:t>
            </a:r>
            <a:r>
              <a:rPr lang="pl-PL" altLang="ko-KR" sz="1400" dirty="0" err="1"/>
              <a:t>dependency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groupId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mysql-connector-java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artifactId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        &lt;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  <a:r>
              <a:rPr lang="pl-PL" altLang="ko-KR" sz="1400" dirty="0" err="1"/>
              <a:t>runtime</a:t>
            </a:r>
            <a:r>
              <a:rPr lang="pl-PL" altLang="ko-KR" sz="1400" dirty="0"/>
              <a:t>&lt;/</a:t>
            </a:r>
            <a:r>
              <a:rPr lang="pl-PL" altLang="ko-KR" sz="1400" dirty="0" err="1"/>
              <a:t>scope</a:t>
            </a:r>
            <a:r>
              <a:rPr lang="pl-PL" altLang="ko-KR" sz="1400" dirty="0"/>
              <a:t>&gt;</a:t>
            </a:r>
          </a:p>
          <a:p>
            <a:pPr algn="l" fontAlgn="base">
              <a:lnSpc>
                <a:spcPts val="500"/>
              </a:lnSpc>
            </a:pPr>
            <a:r>
              <a:rPr lang="pl-PL" altLang="ko-KR" sz="1400" dirty="0"/>
              <a:t>&lt;/</a:t>
            </a:r>
            <a:r>
              <a:rPr lang="pl-PL" altLang="ko-KR" sz="1400" dirty="0" err="1"/>
              <a:t>dependency</a:t>
            </a:r>
            <a:r>
              <a:rPr lang="pl-PL" altLang="ko-KR" sz="1400" dirty="0" smtClean="0"/>
              <a:t>&gt;</a:t>
            </a:r>
            <a:endParaRPr lang="pl-PL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505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9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8" name="텍스트 개체 틀 10"/>
          <p:cNvSpPr txBox="1">
            <a:spLocks/>
          </p:cNvSpPr>
          <p:nvPr/>
        </p:nvSpPr>
        <p:spPr>
          <a:xfrm>
            <a:off x="592434" y="1435460"/>
            <a:ext cx="11057895" cy="49894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"/>
              </a:lnSpc>
            </a:pPr>
            <a:r>
              <a:rPr lang="en-US" altLang="ko-KR" sz="1100" dirty="0"/>
              <a:t>apiVersion: apps/v1beta2 # for versions before 1.8.0 use apps/v1beta1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kind: 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metadata: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name: awesome-media-backend-deployment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spec: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replicas: 1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selector: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matchLabels: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app: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template: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metadata: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</a:t>
            </a:r>
            <a:r>
              <a:rPr lang="mr-IN" altLang="ko-KR" sz="1100" dirty="0" err="1"/>
              <a:t>labels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app: awesome-media-backend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</a:t>
            </a:r>
            <a:r>
              <a:rPr lang="mr-IN" altLang="ko-KR" sz="1100" dirty="0" err="1"/>
              <a:t>spec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containers: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- name: awesome-media-backend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</a:t>
            </a:r>
            <a:r>
              <a:rPr lang="en-US" altLang="ko-KR" sz="1100" dirty="0">
                <a:solidFill>
                  <a:srgbClr val="FF0000"/>
                </a:solidFill>
              </a:rPr>
              <a:t>image: </a:t>
            </a:r>
            <a:r>
              <a:rPr lang="en-US" altLang="ko-KR" sz="1100" dirty="0" smtClean="0">
                <a:solidFill>
                  <a:srgbClr val="FF0000"/>
                </a:solidFill>
              </a:rPr>
              <a:t>$(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docker</a:t>
            </a:r>
            <a:r>
              <a:rPr lang="en-US" altLang="ko-KR" sz="1100" dirty="0" smtClean="0">
                <a:solidFill>
                  <a:srgbClr val="FF0000"/>
                </a:solidFill>
              </a:rPr>
              <a:t> username)/awesome-media-backend:1.0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ports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- </a:t>
            </a:r>
            <a:r>
              <a:rPr lang="de-DE" altLang="ko-KR" sz="1100" dirty="0" err="1"/>
              <a:t>containerPort</a:t>
            </a:r>
            <a:r>
              <a:rPr lang="de-DE" altLang="ko-KR" sz="1100" dirty="0"/>
              <a:t>: 8090</a:t>
            </a:r>
          </a:p>
          <a:p>
            <a:pPr algn="l">
              <a:lnSpc>
                <a:spcPts val="1"/>
              </a:lnSpc>
            </a:pPr>
            <a:r>
              <a:rPr lang="de-DE" altLang="ko-KR" sz="1100" dirty="0"/>
              <a:t>        </a:t>
            </a:r>
            <a:r>
              <a:rPr lang="de-DE" altLang="ko-KR" sz="1100" dirty="0" err="1"/>
              <a:t>imagePullPolicy</a:t>
            </a:r>
            <a:r>
              <a:rPr lang="de-DE" altLang="ko-KR" sz="1100" dirty="0"/>
              <a:t>: </a:t>
            </a:r>
            <a:r>
              <a:rPr lang="de-DE" altLang="ko-KR" sz="1100" dirty="0" err="1"/>
              <a:t>Always</a:t>
            </a:r>
            <a:endParaRPr lang="de-DE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env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SPRING_PROFILES_ACTIVE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k8s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MYSQL_DATABASE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db_example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- name: MYSQL_PASSWORD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value</a:t>
            </a:r>
            <a:r>
              <a:rPr lang="mr-IN" altLang="ko-KR" sz="1100" dirty="0"/>
              <a:t>: </a:t>
            </a:r>
            <a:r>
              <a:rPr lang="mr-IN" altLang="ko-KR" sz="1100" dirty="0" err="1"/>
              <a:t>ThePassword</a:t>
            </a:r>
            <a:r>
              <a:rPr lang="mr-IN" altLang="ko-KR" sz="1100" dirty="0"/>
              <a:t>    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- </a:t>
            </a:r>
            <a:r>
              <a:rPr lang="mr-IN" altLang="ko-KR" sz="1100" dirty="0" err="1"/>
              <a:t>name</a:t>
            </a:r>
            <a:r>
              <a:rPr lang="mr-IN" altLang="ko-KR" sz="1100" dirty="0"/>
              <a:t>: MYSQL_USER</a:t>
            </a:r>
          </a:p>
          <a:p>
            <a:pPr algn="l">
              <a:lnSpc>
                <a:spcPts val="1"/>
              </a:lnSpc>
            </a:pPr>
            <a:r>
              <a:rPr lang="en-US" altLang="ko-KR" sz="1100" dirty="0"/>
              <a:t>          value: springuser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</a:t>
            </a:r>
            <a:r>
              <a:rPr lang="mr-IN" altLang="ko-KR" sz="1100" dirty="0" err="1"/>
              <a:t>resources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requests</a:t>
            </a:r>
            <a:r>
              <a:rPr lang="mr-IN" altLang="ko-KR" sz="1100" dirty="0"/>
              <a:t>: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"256Mi"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"50m"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</a:t>
            </a:r>
            <a:r>
              <a:rPr lang="mr-IN" altLang="ko-KR" sz="1100" dirty="0" err="1"/>
              <a:t>limits</a:t>
            </a:r>
            <a:r>
              <a:rPr lang="mr-IN" altLang="ko-KR" sz="1100" dirty="0"/>
              <a:t>: </a:t>
            </a:r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memory</a:t>
            </a:r>
            <a:r>
              <a:rPr lang="mr-IN" altLang="ko-KR" sz="1100" dirty="0"/>
              <a:t>: </a:t>
            </a:r>
            <a:r>
              <a:rPr lang="mr-IN" altLang="ko-KR" sz="1100" dirty="0" smtClean="0"/>
              <a:t>"</a:t>
            </a:r>
            <a:r>
              <a:rPr lang="en-US" altLang="ko-KR" sz="1100" dirty="0" smtClean="0"/>
              <a:t>1Gi</a:t>
            </a:r>
            <a:r>
              <a:rPr lang="mr-IN" altLang="ko-KR" sz="1100" dirty="0" smtClean="0"/>
              <a:t>" </a:t>
            </a:r>
            <a:endParaRPr lang="mr-IN" altLang="ko-KR" sz="1100" dirty="0"/>
          </a:p>
          <a:p>
            <a:pPr algn="l">
              <a:lnSpc>
                <a:spcPts val="1"/>
              </a:lnSpc>
            </a:pPr>
            <a:r>
              <a:rPr lang="mr-IN" altLang="ko-KR" sz="1100" dirty="0"/>
              <a:t>            </a:t>
            </a:r>
            <a:r>
              <a:rPr lang="mr-IN" altLang="ko-KR" sz="1100" dirty="0" err="1"/>
              <a:t>cpu</a:t>
            </a:r>
            <a:r>
              <a:rPr lang="mr-IN" altLang="ko-KR" sz="1100" dirty="0"/>
              <a:t>: "500m</a:t>
            </a:r>
            <a:r>
              <a:rPr lang="mr-IN" altLang="ko-KR" sz="1100" dirty="0" smtClean="0"/>
              <a:t>"</a:t>
            </a:r>
            <a:endParaRPr lang="mr-IN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7823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986" y="1372371"/>
            <a:ext cx="115944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/>
              <a:t>8</a:t>
            </a:r>
            <a:r>
              <a:rPr kumimoji="1" lang="en-US" altLang="ko-KR" sz="1600" dirty="0" smtClean="0"/>
              <a:t>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 메이븐 빌드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소스 변경사항 있는경우만</a:t>
            </a:r>
            <a:r>
              <a:rPr kumimoji="1" lang="en-US" altLang="ko-KR" sz="1600" dirty="0" smtClean="0"/>
              <a:t>)</a:t>
            </a:r>
          </a:p>
          <a:p>
            <a:r>
              <a:rPr kumimoji="1" lang="en-US" altLang="ko-KR" sz="1600" dirty="0" smtClean="0"/>
              <a:t>9.</a:t>
            </a:r>
            <a:r>
              <a:rPr kumimoji="1" lang="ko-KR" altLang="en-US" sz="1600" dirty="0" smtClean="0"/>
              <a:t> 이미지 빌드 및 레지스트리로 이미지 업로드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10.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 smtClean="0"/>
              <a:t>애플리케이션에 대한 </a:t>
            </a:r>
            <a:r>
              <a:rPr kumimoji="1" lang="en-US" altLang="ko-KR" sz="1600" dirty="0" smtClean="0"/>
              <a:t>Deployment,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Service Object </a:t>
            </a:r>
            <a:r>
              <a:rPr kumimoji="1" lang="ko-KR" altLang="en-US" sz="1600" dirty="0" smtClean="0"/>
              <a:t>생성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en-US" altLang="ko-KR" sz="1600" dirty="0" smtClean="0"/>
              <a:t>11. </a:t>
            </a:r>
            <a:r>
              <a:rPr kumimoji="1" lang="en-US" altLang="ko-KR" sz="1600" dirty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en-US" altLang="ko-KR" sz="1600" dirty="0" smtClean="0"/>
              <a:t>Pod</a:t>
            </a:r>
            <a:r>
              <a:rPr kumimoji="1" lang="ko-KR" altLang="en-US" sz="1600" dirty="0" smtClean="0"/>
              <a:t>명 조회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10"/>
          <p:cNvSpPr>
            <a:spLocks noGrp="1"/>
          </p:cNvSpPr>
          <p:nvPr>
            <p:ph type="body" sz="quarter" idx="20"/>
          </p:nvPr>
        </p:nvSpPr>
        <p:spPr>
          <a:xfrm>
            <a:off x="507461" y="2274349"/>
            <a:ext cx="11057895" cy="366941"/>
          </a:xfrm>
        </p:spPr>
        <p:txBody>
          <a:bodyPr/>
          <a:lstStyle/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apply -f </a:t>
            </a:r>
            <a:r>
              <a:rPr lang="en-US" altLang="ko-KR" sz="1400" dirty="0" smtClean="0"/>
              <a:t>awesome-media-backend-deployment.yml</a:t>
            </a:r>
          </a:p>
        </p:txBody>
      </p:sp>
      <p:sp>
        <p:nvSpPr>
          <p:cNvPr id="16" name="텍스트 개체 틀 10"/>
          <p:cNvSpPr txBox="1">
            <a:spLocks/>
          </p:cNvSpPr>
          <p:nvPr/>
        </p:nvSpPr>
        <p:spPr>
          <a:xfrm>
            <a:off x="507461" y="3727403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</a:t>
            </a:r>
            <a:r>
              <a:rPr lang="en-US" altLang="ko-KR" sz="1400" dirty="0"/>
              <a:t> kubectl get pod</a:t>
            </a:r>
            <a:endParaRPr lang="en-US" altLang="ko-KR" sz="1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" y="2663866"/>
            <a:ext cx="10858500" cy="6096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1" y="4162376"/>
            <a:ext cx="8166100" cy="8763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5" name="바닥글 개체 틀 169"/>
          <p:cNvSpPr txBox="1">
            <a:spLocks/>
          </p:cNvSpPr>
          <p:nvPr/>
        </p:nvSpPr>
        <p:spPr>
          <a:xfrm>
            <a:off x="294753" y="6539860"/>
            <a:ext cx="6417547" cy="3095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3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/>
              <a:t>영화 컨텐츠 스트리밍 서비스인  </a:t>
            </a:r>
            <a:r>
              <a:rPr lang="en-US" altLang="ko-KR" dirty="0"/>
              <a:t>awesome-media-backend </a:t>
            </a:r>
            <a:r>
              <a:rPr lang="ko-KR" altLang="en-US" dirty="0"/>
              <a:t>프로젝트를 개발합니다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애플리케이션 개발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9" y="1467853"/>
            <a:ext cx="10809513" cy="4920915"/>
          </a:xfrm>
          <a:prstGeom prst="rect">
            <a:avLst/>
          </a:prstGeom>
        </p:spPr>
      </p:pic>
      <p:sp>
        <p:nvSpPr>
          <p:cNvPr id="8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13.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awesome-media-backend </a:t>
            </a:r>
            <a:r>
              <a:rPr kumimoji="1" lang="ko-KR" altLang="en-US" sz="1600" dirty="0"/>
              <a:t>애플리케이션 </a:t>
            </a:r>
            <a:r>
              <a:rPr kumimoji="1" lang="ko-KR" altLang="en-US" sz="1600" dirty="0" smtClean="0"/>
              <a:t>컨테이너 내부로 접속하여 환경변수 확인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텍스트 개체 틀 10"/>
          <p:cNvSpPr txBox="1">
            <a:spLocks/>
          </p:cNvSpPr>
          <p:nvPr/>
        </p:nvSpPr>
        <p:spPr>
          <a:xfrm>
            <a:off x="572077" y="1733102"/>
            <a:ext cx="11057895" cy="366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8460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kern="1200" spc="0">
                <a:solidFill>
                  <a:schemeClr val="tx1"/>
                </a:solidFill>
                <a:latin typeface="Noto Sans CJK JP Bold" pitchFamily="34" charset="-127"/>
                <a:ea typeface="Noto Sans CJK JP Bold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/>
              <a:t>$ kubectl </a:t>
            </a:r>
            <a:r>
              <a:rPr lang="en-US" altLang="ko-KR" sz="1400" dirty="0"/>
              <a:t>exec -it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애플리케이션의 조회된  </a:t>
            </a:r>
            <a:r>
              <a:rPr lang="en-US" altLang="ko-KR" sz="1400" dirty="0" smtClean="0"/>
              <a:t>pod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] </a:t>
            </a:r>
            <a:r>
              <a:rPr lang="en-US" altLang="ko-KR" sz="1400" dirty="0"/>
              <a:t>-- /bin/sh</a:t>
            </a:r>
            <a:endParaRPr lang="en-US" altLang="ko-KR" sz="1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7" y="2100043"/>
            <a:ext cx="9779000" cy="4102100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5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1. ICCS(Kubernetes)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에서 </a:t>
            </a:r>
            <a:r>
              <a:rPr lang="en-US" altLang="ko-KR" b="1" dirty="0">
                <a:latin typeface="Noto Sans" charset="0"/>
                <a:ea typeface="Noto Sans" charset="0"/>
                <a:cs typeface="Noto Sans" charset="0"/>
              </a:rPr>
              <a:t>DB</a:t>
            </a:r>
            <a:r>
              <a:rPr lang="ko-KR" altLang="en-US" b="1" dirty="0">
                <a:latin typeface="Noto Sans" charset="0"/>
                <a:ea typeface="Noto Sans" charset="0"/>
                <a:cs typeface="Noto Sans" charset="0"/>
              </a:rPr>
              <a:t>사용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772" y="1410695"/>
            <a:ext cx="115944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14.</a:t>
            </a:r>
            <a:r>
              <a:rPr kumimoji="1" lang="ko-KR" altLang="en-US" sz="1600" dirty="0" smtClean="0"/>
              <a:t> 로컬의 </a:t>
            </a:r>
            <a:r>
              <a:rPr kumimoji="1" lang="en-US" altLang="ko-KR" sz="1600" dirty="0" smtClean="0"/>
              <a:t>awesome-media-frontend </a:t>
            </a:r>
            <a:r>
              <a:rPr kumimoji="1" lang="ko-KR" altLang="en-US" sz="1600" dirty="0" smtClean="0"/>
              <a:t>애플리케이션의 </a:t>
            </a:r>
            <a:r>
              <a:rPr kumimoji="1" lang="en-US" altLang="ko-KR" sz="1600" dirty="0" smtClean="0"/>
              <a:t>application-default.yml </a:t>
            </a:r>
            <a:r>
              <a:rPr kumimoji="1" lang="ko-KR" altLang="en-US" sz="1600" dirty="0" smtClean="0"/>
              <a:t>파일의 </a:t>
            </a:r>
            <a:r>
              <a:rPr kumimoji="1" lang="en-US" altLang="ko-KR" sz="1600" dirty="0" smtClean="0"/>
              <a:t>url </a:t>
            </a:r>
            <a:r>
              <a:rPr kumimoji="1" lang="ko-KR" altLang="en-US" sz="1600" dirty="0" smtClean="0"/>
              <a:t>정보 수정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15.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/>
              <a:t>awesome-media-frontend </a:t>
            </a:r>
            <a:r>
              <a:rPr kumimoji="1" lang="ko-KR" altLang="en-US" sz="1600" dirty="0" smtClean="0"/>
              <a:t>애플리케이션 재시작</a:t>
            </a:r>
            <a:endParaRPr kumimoji="1" lang="en-US" altLang="ko-KR" sz="1600" dirty="0" smtClean="0"/>
          </a:p>
          <a:p>
            <a:r>
              <a:rPr kumimoji="1" lang="en-US" altLang="ko-KR" sz="1600" dirty="0" smtClean="0"/>
              <a:t>16.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localhost:8080</a:t>
            </a:r>
            <a:r>
              <a:rPr kumimoji="1" lang="ko-KR" altLang="en-US" sz="1600" dirty="0" smtClean="0"/>
              <a:t>으로 접속해보기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pPr marL="800100" lvl="1" indent="-342900">
              <a:buFont typeface="+mj-lt"/>
              <a:buAutoNum type="arabicParenR"/>
            </a:pPr>
            <a:endParaRPr kumimoji="1" lang="en-US" altLang="ko-KR" sz="1600" dirty="0"/>
          </a:p>
          <a:p>
            <a:pPr marL="342900" indent="-342900">
              <a:buAutoNum type="arabicPeriod"/>
            </a:pPr>
            <a:endParaRPr kumimoji="1" lang="en-US" altLang="ko-KR" sz="1600" dirty="0" smtClean="0"/>
          </a:p>
          <a:p>
            <a:pPr marL="342900" indent="-342900">
              <a:buAutoNum type="arabicPeriod"/>
            </a:pPr>
            <a:endParaRPr kumimoji="1" lang="en-US" altLang="ko-KR" sz="1600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ko-KR" altLang="en-US" dirty="0" smtClean="0"/>
              <a:t>이어서 로컬에서 사용하던 </a:t>
            </a:r>
            <a:r>
              <a:rPr lang="en-US" altLang="ko-KR" dirty="0" smtClean="0"/>
              <a:t>h2 DB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로 변경하고 </a:t>
            </a:r>
            <a:r>
              <a:rPr lang="en-US" altLang="ko-KR" dirty="0" smtClean="0"/>
              <a:t>MariaDB</a:t>
            </a:r>
            <a:r>
              <a:rPr lang="ko-KR" altLang="en-US" dirty="0" smtClean="0"/>
              <a:t>는  컨테이너로 구성하여 애플리케이션에 연동해 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04801" y="186565"/>
            <a:ext cx="6721765" cy="284407"/>
          </a:xfrm>
        </p:spPr>
        <p:txBody>
          <a:bodyPr/>
          <a:lstStyle/>
          <a:p>
            <a:r>
              <a:rPr kumimoji="1" lang="en-US" altLang="ko-KR" b="1" dirty="0">
                <a:latin typeface="Noto Sans" charset="0"/>
                <a:ea typeface="Noto Sans" charset="0"/>
                <a:cs typeface="Noto Sans" charset="0"/>
              </a:rPr>
              <a:t>Backup</a:t>
            </a:r>
            <a:endParaRPr kumimoji="1" lang="ko-KR" altLang="en-US" b="1" dirty="0"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35" y="2448156"/>
            <a:ext cx="8407180" cy="3928581"/>
          </a:xfrm>
          <a:prstGeom prst="rect">
            <a:avLst/>
          </a:prstGeom>
        </p:spPr>
      </p:pic>
      <p:sp>
        <p:nvSpPr>
          <p:cNvPr id="1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93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PART 02.</a:t>
            </a:r>
            <a:r>
              <a:rPr lang="ko-KR" altLang="en-US" dirty="0" smtClean="0"/>
              <a:t> </a:t>
            </a:r>
            <a:r>
              <a:rPr lang="en-US" altLang="ko-KR" dirty="0" smtClean="0"/>
              <a:t>Kubernetes </a:t>
            </a:r>
            <a:r>
              <a:rPr lang="ko-KR" altLang="en-US" dirty="0" smtClean="0"/>
              <a:t>기반 개발 프로세스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dirty="0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rot="10800000">
            <a:off x="2856167" y="151070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10800000">
            <a:off x="6982374" y="1484974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rgbClr val="F2C9D4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dirty="0"/>
          </a:p>
        </p:txBody>
      </p:sp>
      <p:sp>
        <p:nvSpPr>
          <p:cNvPr id="23" name="Freeform 765"/>
          <p:cNvSpPr>
            <a:spLocks noEditPoints="1"/>
          </p:cNvSpPr>
          <p:nvPr/>
        </p:nvSpPr>
        <p:spPr bwMode="auto">
          <a:xfrm rot="1800000">
            <a:off x="1987521" y="213210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936722" y="242014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01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5" name="Freeform 765"/>
          <p:cNvSpPr>
            <a:spLocks noEditPoints="1"/>
          </p:cNvSpPr>
          <p:nvPr/>
        </p:nvSpPr>
        <p:spPr bwMode="auto">
          <a:xfrm rot="1800000">
            <a:off x="6113423" y="2106378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2624" y="2394410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02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35452" y="2227276"/>
            <a:ext cx="1908212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애플리케이션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개발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6297" y="2369542"/>
            <a:ext cx="2654347" cy="40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Docker Image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구성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12197" y="3936375"/>
            <a:ext cx="3623110" cy="2218982"/>
            <a:chOff x="812740" y="3964828"/>
            <a:chExt cx="3623110" cy="2218982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1732185" y="3964828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" name="Freeform 765"/>
            <p:cNvSpPr>
              <a:spLocks noEditPoints="1"/>
            </p:cNvSpPr>
            <p:nvPr/>
          </p:nvSpPr>
          <p:spPr bwMode="auto">
            <a:xfrm rot="1800000">
              <a:off x="863539" y="4586232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2740" y="4874264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03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28234" y="4665195"/>
              <a:ext cx="2507616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Docker Registry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283919" y="3880613"/>
            <a:ext cx="3557409" cy="2218982"/>
            <a:chOff x="4389249" y="3886775"/>
            <a:chExt cx="3557409" cy="2218982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 rot="10800000">
              <a:off x="5308999" y="3886775"/>
              <a:ext cx="2525136" cy="2218982"/>
            </a:xfrm>
            <a:custGeom>
              <a:avLst/>
              <a:gdLst>
                <a:gd name="T0" fmla="*/ 295 w 391"/>
                <a:gd name="T1" fmla="*/ 291 h 344"/>
                <a:gd name="T2" fmla="*/ 169 w 391"/>
                <a:gd name="T3" fmla="*/ 343 h 344"/>
                <a:gd name="T4" fmla="*/ 0 w 391"/>
                <a:gd name="T5" fmla="*/ 181 h 344"/>
                <a:gd name="T6" fmla="*/ 1 w 391"/>
                <a:gd name="T7" fmla="*/ 159 h 344"/>
                <a:gd name="T8" fmla="*/ 175 w 391"/>
                <a:gd name="T9" fmla="*/ 1 h 344"/>
                <a:gd name="T10" fmla="*/ 299 w 391"/>
                <a:gd name="T11" fmla="*/ 57 h 344"/>
                <a:gd name="T12" fmla="*/ 373 w 391"/>
                <a:gd name="T13" fmla="*/ 150 h 344"/>
                <a:gd name="T14" fmla="*/ 382 w 391"/>
                <a:gd name="T15" fmla="*/ 162 h 344"/>
                <a:gd name="T16" fmla="*/ 382 w 391"/>
                <a:gd name="T17" fmla="*/ 189 h 344"/>
                <a:gd name="T18" fmla="*/ 372 w 391"/>
                <a:gd name="T19" fmla="*/ 201 h 344"/>
                <a:gd name="T20" fmla="*/ 295 w 391"/>
                <a:gd name="T21" fmla="*/ 291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1" h="344">
                  <a:moveTo>
                    <a:pt x="295" y="291"/>
                  </a:moveTo>
                  <a:cubicBezTo>
                    <a:pt x="264" y="323"/>
                    <a:pt x="219" y="344"/>
                    <a:pt x="169" y="343"/>
                  </a:cubicBezTo>
                  <a:cubicBezTo>
                    <a:pt x="79" y="341"/>
                    <a:pt x="5" y="270"/>
                    <a:pt x="0" y="181"/>
                  </a:cubicBezTo>
                  <a:cubicBezTo>
                    <a:pt x="0" y="174"/>
                    <a:pt x="0" y="167"/>
                    <a:pt x="1" y="159"/>
                  </a:cubicBezTo>
                  <a:cubicBezTo>
                    <a:pt x="8" y="70"/>
                    <a:pt x="83" y="0"/>
                    <a:pt x="175" y="1"/>
                  </a:cubicBezTo>
                  <a:cubicBezTo>
                    <a:pt x="224" y="2"/>
                    <a:pt x="268" y="23"/>
                    <a:pt x="299" y="57"/>
                  </a:cubicBezTo>
                  <a:cubicBezTo>
                    <a:pt x="325" y="86"/>
                    <a:pt x="350" y="119"/>
                    <a:pt x="373" y="150"/>
                  </a:cubicBezTo>
                  <a:cubicBezTo>
                    <a:pt x="376" y="154"/>
                    <a:pt x="379" y="158"/>
                    <a:pt x="382" y="162"/>
                  </a:cubicBezTo>
                  <a:cubicBezTo>
                    <a:pt x="391" y="174"/>
                    <a:pt x="391" y="177"/>
                    <a:pt x="382" y="189"/>
                  </a:cubicBezTo>
                  <a:cubicBezTo>
                    <a:pt x="378" y="193"/>
                    <a:pt x="375" y="197"/>
                    <a:pt x="372" y="201"/>
                  </a:cubicBezTo>
                  <a:cubicBezTo>
                    <a:pt x="348" y="231"/>
                    <a:pt x="322" y="263"/>
                    <a:pt x="295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" name="Freeform 765"/>
            <p:cNvSpPr>
              <a:spLocks noEditPoints="1"/>
            </p:cNvSpPr>
            <p:nvPr/>
          </p:nvSpPr>
          <p:spPr bwMode="auto">
            <a:xfrm rot="1800000">
              <a:off x="4440048" y="4508179"/>
              <a:ext cx="833896" cy="963851"/>
            </a:xfrm>
            <a:custGeom>
              <a:avLst/>
              <a:gdLst>
                <a:gd name="T0" fmla="*/ 120 w 240"/>
                <a:gd name="T1" fmla="*/ 20 h 279"/>
                <a:gd name="T2" fmla="*/ 121 w 240"/>
                <a:gd name="T3" fmla="*/ 20 h 279"/>
                <a:gd name="T4" fmla="*/ 218 w 240"/>
                <a:gd name="T5" fmla="*/ 79 h 279"/>
                <a:gd name="T6" fmla="*/ 220 w 240"/>
                <a:gd name="T7" fmla="*/ 81 h 279"/>
                <a:gd name="T8" fmla="*/ 220 w 240"/>
                <a:gd name="T9" fmla="*/ 198 h 279"/>
                <a:gd name="T10" fmla="*/ 219 w 240"/>
                <a:gd name="T11" fmla="*/ 200 h 279"/>
                <a:gd name="T12" fmla="*/ 121 w 240"/>
                <a:gd name="T13" fmla="*/ 259 h 279"/>
                <a:gd name="T14" fmla="*/ 120 w 240"/>
                <a:gd name="T15" fmla="*/ 259 h 279"/>
                <a:gd name="T16" fmla="*/ 120 w 240"/>
                <a:gd name="T17" fmla="*/ 259 h 279"/>
                <a:gd name="T18" fmla="*/ 118 w 240"/>
                <a:gd name="T19" fmla="*/ 258 h 279"/>
                <a:gd name="T20" fmla="*/ 21 w 240"/>
                <a:gd name="T21" fmla="*/ 200 h 279"/>
                <a:gd name="T22" fmla="*/ 20 w 240"/>
                <a:gd name="T23" fmla="*/ 198 h 279"/>
                <a:gd name="T24" fmla="*/ 20 w 240"/>
                <a:gd name="T25" fmla="*/ 81 h 279"/>
                <a:gd name="T26" fmla="*/ 21 w 240"/>
                <a:gd name="T27" fmla="*/ 79 h 279"/>
                <a:gd name="T28" fmla="*/ 119 w 240"/>
                <a:gd name="T29" fmla="*/ 20 h 279"/>
                <a:gd name="T30" fmla="*/ 120 w 240"/>
                <a:gd name="T31" fmla="*/ 20 h 279"/>
                <a:gd name="T32" fmla="*/ 120 w 240"/>
                <a:gd name="T33" fmla="*/ 0 h 279"/>
                <a:gd name="T34" fmla="*/ 108 w 240"/>
                <a:gd name="T35" fmla="*/ 3 h 279"/>
                <a:gd name="T36" fmla="*/ 11 w 240"/>
                <a:gd name="T37" fmla="*/ 62 h 279"/>
                <a:gd name="T38" fmla="*/ 0 w 240"/>
                <a:gd name="T39" fmla="*/ 81 h 279"/>
                <a:gd name="T40" fmla="*/ 0 w 240"/>
                <a:gd name="T41" fmla="*/ 198 h 279"/>
                <a:gd name="T42" fmla="*/ 11 w 240"/>
                <a:gd name="T43" fmla="*/ 217 h 279"/>
                <a:gd name="T44" fmla="*/ 108 w 240"/>
                <a:gd name="T45" fmla="*/ 276 h 279"/>
                <a:gd name="T46" fmla="*/ 120 w 240"/>
                <a:gd name="T47" fmla="*/ 279 h 279"/>
                <a:gd name="T48" fmla="*/ 131 w 240"/>
                <a:gd name="T49" fmla="*/ 276 h 279"/>
                <a:gd name="T50" fmla="*/ 229 w 240"/>
                <a:gd name="T51" fmla="*/ 217 h 279"/>
                <a:gd name="T52" fmla="*/ 240 w 240"/>
                <a:gd name="T53" fmla="*/ 198 h 279"/>
                <a:gd name="T54" fmla="*/ 240 w 240"/>
                <a:gd name="T55" fmla="*/ 81 h 279"/>
                <a:gd name="T56" fmla="*/ 229 w 240"/>
                <a:gd name="T57" fmla="*/ 62 h 279"/>
                <a:gd name="T58" fmla="*/ 131 w 240"/>
                <a:gd name="T59" fmla="*/ 3 h 279"/>
                <a:gd name="T60" fmla="*/ 120 w 240"/>
                <a:gd name="T6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0" h="279">
                  <a:moveTo>
                    <a:pt x="120" y="20"/>
                  </a:moveTo>
                  <a:cubicBezTo>
                    <a:pt x="120" y="20"/>
                    <a:pt x="121" y="20"/>
                    <a:pt x="121" y="20"/>
                  </a:cubicBezTo>
                  <a:cubicBezTo>
                    <a:pt x="218" y="79"/>
                    <a:pt x="218" y="79"/>
                    <a:pt x="218" y="79"/>
                  </a:cubicBezTo>
                  <a:cubicBezTo>
                    <a:pt x="219" y="79"/>
                    <a:pt x="220" y="80"/>
                    <a:pt x="220" y="81"/>
                  </a:cubicBezTo>
                  <a:cubicBezTo>
                    <a:pt x="220" y="198"/>
                    <a:pt x="220" y="198"/>
                    <a:pt x="220" y="198"/>
                  </a:cubicBezTo>
                  <a:cubicBezTo>
                    <a:pt x="220" y="199"/>
                    <a:pt x="219" y="200"/>
                    <a:pt x="219" y="200"/>
                  </a:cubicBezTo>
                  <a:cubicBezTo>
                    <a:pt x="121" y="259"/>
                    <a:pt x="121" y="259"/>
                    <a:pt x="121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20" y="259"/>
                    <a:pt x="120" y="259"/>
                  </a:cubicBezTo>
                  <a:cubicBezTo>
                    <a:pt x="120" y="259"/>
                    <a:pt x="119" y="259"/>
                    <a:pt x="118" y="258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0" y="200"/>
                    <a:pt x="20" y="199"/>
                    <a:pt x="20" y="198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79"/>
                    <a:pt x="21" y="79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20" y="20"/>
                  </a:cubicBezTo>
                  <a:moveTo>
                    <a:pt x="120" y="0"/>
                  </a:moveTo>
                  <a:cubicBezTo>
                    <a:pt x="116" y="0"/>
                    <a:pt x="112" y="1"/>
                    <a:pt x="108" y="3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4" y="66"/>
                    <a:pt x="0" y="73"/>
                    <a:pt x="0" y="81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6"/>
                    <a:pt x="4" y="213"/>
                    <a:pt x="11" y="217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13" y="278"/>
                    <a:pt x="117" y="279"/>
                    <a:pt x="120" y="279"/>
                  </a:cubicBezTo>
                  <a:cubicBezTo>
                    <a:pt x="125" y="279"/>
                    <a:pt x="129" y="277"/>
                    <a:pt x="131" y="276"/>
                  </a:cubicBezTo>
                  <a:cubicBezTo>
                    <a:pt x="229" y="217"/>
                    <a:pt x="229" y="217"/>
                    <a:pt x="229" y="217"/>
                  </a:cubicBezTo>
                  <a:cubicBezTo>
                    <a:pt x="236" y="213"/>
                    <a:pt x="240" y="206"/>
                    <a:pt x="240" y="198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73"/>
                    <a:pt x="236" y="66"/>
                    <a:pt x="229" y="62"/>
                  </a:cubicBezTo>
                  <a:cubicBezTo>
                    <a:pt x="131" y="3"/>
                    <a:pt x="131" y="3"/>
                    <a:pt x="131" y="3"/>
                  </a:cubicBezTo>
                  <a:cubicBezTo>
                    <a:pt x="128" y="1"/>
                    <a:pt x="124" y="0"/>
                    <a:pt x="120" y="0"/>
                  </a:cubicBez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89249" y="4796211"/>
              <a:ext cx="9354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KR Black" pitchFamily="34" charset="-127"/>
                  <a:ea typeface="Noto Sans CJK KR Black" pitchFamily="34" charset="-127"/>
                </a:rPr>
                <a:t>04</a:t>
              </a:r>
              <a:endParaRPr lang="ko-KR" altLang="en-US" sz="2000" dirty="0">
                <a:latin typeface="Noto Sans CJK KR Black" pitchFamily="34" charset="-127"/>
                <a:ea typeface="Noto Sans CJK KR Black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95125" y="4553263"/>
              <a:ext cx="2351533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Kubernetes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에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CJK KR Bold" pitchFamily="34" charset="-127"/>
                  <a:ea typeface="Noto Sans CJK KR Bold" pitchFamily="34" charset="-127"/>
                </a:rPr>
                <a:t>Image 배포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endParaRPr>
            </a:p>
          </p:txBody>
        </p:sp>
      </p:grpSp>
      <p:sp>
        <p:nvSpPr>
          <p:cNvPr id="40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 rot="10800000">
            <a:off x="8964149" y="3886775"/>
            <a:ext cx="2525136" cy="2218982"/>
          </a:xfrm>
          <a:custGeom>
            <a:avLst/>
            <a:gdLst>
              <a:gd name="T0" fmla="*/ 295 w 391"/>
              <a:gd name="T1" fmla="*/ 291 h 344"/>
              <a:gd name="T2" fmla="*/ 169 w 391"/>
              <a:gd name="T3" fmla="*/ 343 h 344"/>
              <a:gd name="T4" fmla="*/ 0 w 391"/>
              <a:gd name="T5" fmla="*/ 181 h 344"/>
              <a:gd name="T6" fmla="*/ 1 w 391"/>
              <a:gd name="T7" fmla="*/ 159 h 344"/>
              <a:gd name="T8" fmla="*/ 175 w 391"/>
              <a:gd name="T9" fmla="*/ 1 h 344"/>
              <a:gd name="T10" fmla="*/ 299 w 391"/>
              <a:gd name="T11" fmla="*/ 57 h 344"/>
              <a:gd name="T12" fmla="*/ 373 w 391"/>
              <a:gd name="T13" fmla="*/ 150 h 344"/>
              <a:gd name="T14" fmla="*/ 382 w 391"/>
              <a:gd name="T15" fmla="*/ 162 h 344"/>
              <a:gd name="T16" fmla="*/ 382 w 391"/>
              <a:gd name="T17" fmla="*/ 189 h 344"/>
              <a:gd name="T18" fmla="*/ 372 w 391"/>
              <a:gd name="T19" fmla="*/ 201 h 344"/>
              <a:gd name="T20" fmla="*/ 295 w 391"/>
              <a:gd name="T21" fmla="*/ 29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1" h="344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765"/>
          <p:cNvSpPr>
            <a:spLocks noEditPoints="1"/>
          </p:cNvSpPr>
          <p:nvPr/>
        </p:nvSpPr>
        <p:spPr bwMode="auto">
          <a:xfrm rot="1800000">
            <a:off x="8095198" y="4508179"/>
            <a:ext cx="833896" cy="963851"/>
          </a:xfrm>
          <a:custGeom>
            <a:avLst/>
            <a:gdLst>
              <a:gd name="T0" fmla="*/ 120 w 240"/>
              <a:gd name="T1" fmla="*/ 20 h 279"/>
              <a:gd name="T2" fmla="*/ 121 w 240"/>
              <a:gd name="T3" fmla="*/ 20 h 279"/>
              <a:gd name="T4" fmla="*/ 218 w 240"/>
              <a:gd name="T5" fmla="*/ 79 h 279"/>
              <a:gd name="T6" fmla="*/ 220 w 240"/>
              <a:gd name="T7" fmla="*/ 81 h 279"/>
              <a:gd name="T8" fmla="*/ 220 w 240"/>
              <a:gd name="T9" fmla="*/ 198 h 279"/>
              <a:gd name="T10" fmla="*/ 219 w 240"/>
              <a:gd name="T11" fmla="*/ 200 h 279"/>
              <a:gd name="T12" fmla="*/ 121 w 240"/>
              <a:gd name="T13" fmla="*/ 259 h 279"/>
              <a:gd name="T14" fmla="*/ 120 w 240"/>
              <a:gd name="T15" fmla="*/ 259 h 279"/>
              <a:gd name="T16" fmla="*/ 120 w 240"/>
              <a:gd name="T17" fmla="*/ 259 h 279"/>
              <a:gd name="T18" fmla="*/ 118 w 240"/>
              <a:gd name="T19" fmla="*/ 258 h 279"/>
              <a:gd name="T20" fmla="*/ 21 w 240"/>
              <a:gd name="T21" fmla="*/ 200 h 279"/>
              <a:gd name="T22" fmla="*/ 20 w 240"/>
              <a:gd name="T23" fmla="*/ 198 h 279"/>
              <a:gd name="T24" fmla="*/ 20 w 240"/>
              <a:gd name="T25" fmla="*/ 81 h 279"/>
              <a:gd name="T26" fmla="*/ 21 w 240"/>
              <a:gd name="T27" fmla="*/ 79 h 279"/>
              <a:gd name="T28" fmla="*/ 119 w 240"/>
              <a:gd name="T29" fmla="*/ 20 h 279"/>
              <a:gd name="T30" fmla="*/ 120 w 240"/>
              <a:gd name="T31" fmla="*/ 20 h 279"/>
              <a:gd name="T32" fmla="*/ 120 w 240"/>
              <a:gd name="T33" fmla="*/ 0 h 279"/>
              <a:gd name="T34" fmla="*/ 108 w 240"/>
              <a:gd name="T35" fmla="*/ 3 h 279"/>
              <a:gd name="T36" fmla="*/ 11 w 240"/>
              <a:gd name="T37" fmla="*/ 62 h 279"/>
              <a:gd name="T38" fmla="*/ 0 w 240"/>
              <a:gd name="T39" fmla="*/ 81 h 279"/>
              <a:gd name="T40" fmla="*/ 0 w 240"/>
              <a:gd name="T41" fmla="*/ 198 h 279"/>
              <a:gd name="T42" fmla="*/ 11 w 240"/>
              <a:gd name="T43" fmla="*/ 217 h 279"/>
              <a:gd name="T44" fmla="*/ 108 w 240"/>
              <a:gd name="T45" fmla="*/ 276 h 279"/>
              <a:gd name="T46" fmla="*/ 120 w 240"/>
              <a:gd name="T47" fmla="*/ 279 h 279"/>
              <a:gd name="T48" fmla="*/ 131 w 240"/>
              <a:gd name="T49" fmla="*/ 276 h 279"/>
              <a:gd name="T50" fmla="*/ 229 w 240"/>
              <a:gd name="T51" fmla="*/ 217 h 279"/>
              <a:gd name="T52" fmla="*/ 240 w 240"/>
              <a:gd name="T53" fmla="*/ 198 h 279"/>
              <a:gd name="T54" fmla="*/ 240 w 240"/>
              <a:gd name="T55" fmla="*/ 81 h 279"/>
              <a:gd name="T56" fmla="*/ 229 w 240"/>
              <a:gd name="T57" fmla="*/ 62 h 279"/>
              <a:gd name="T58" fmla="*/ 131 w 240"/>
              <a:gd name="T59" fmla="*/ 3 h 279"/>
              <a:gd name="T60" fmla="*/ 120 w 240"/>
              <a:gd name="T61" fmla="*/ 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40" h="279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044399" y="4796211"/>
            <a:ext cx="93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Noto Sans CJK KR Black" pitchFamily="34" charset="-127"/>
                <a:ea typeface="Noto Sans CJK KR Black" pitchFamily="34" charset="-127"/>
              </a:rPr>
              <a:t>05</a:t>
            </a:r>
            <a:endParaRPr lang="ko-KR" altLang="en-US" sz="2000" dirty="0">
              <a:latin typeface="Noto Sans CJK KR Black" pitchFamily="34" charset="-127"/>
              <a:ea typeface="Noto Sans CJK KR Black" pitchFamily="34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72641" y="4763105"/>
            <a:ext cx="2351533" cy="425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서비스 연계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88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의 컨셉 및 차이점에 대해서 알아봅시다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CLOUDZ LABS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Docker Image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16" name="바닥글 개체 틀 169"/>
          <p:cNvSpPr>
            <a:spLocks noGrp="1"/>
          </p:cNvSpPr>
          <p:nvPr>
            <p:ph type="ftr" sz="quarter" idx="18"/>
          </p:nvPr>
        </p:nvSpPr>
        <p:spPr>
          <a:xfrm>
            <a:off x="294753" y="6539860"/>
            <a:ext cx="6417547" cy="309520"/>
          </a:xfrm>
        </p:spPr>
        <p:txBody>
          <a:bodyPr/>
          <a:lstStyle/>
          <a:p>
            <a:r>
              <a:rPr lang="en-US" altLang="ko-KR" smtClean="0"/>
              <a:t>Copyrightⓒ2018 by SK CLOUDZ LABS All rights reserved.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2052628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303926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55225" y="2266209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cxnSp>
        <p:nvCxnSpPr>
          <p:cNvPr id="48" name="직선 연결선[R] 47"/>
          <p:cNvCxnSpPr/>
          <p:nvPr/>
        </p:nvCxnSpPr>
        <p:spPr>
          <a:xfrm>
            <a:off x="6392354" y="1966693"/>
            <a:ext cx="6739" cy="43824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2052628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303926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555225" y="2942461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52628" y="3618712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52628" y="4268531"/>
            <a:ext cx="3606328" cy="571536"/>
          </a:xfrm>
          <a:prstGeom prst="rect">
            <a:avLst/>
          </a:prstGeom>
          <a:solidFill>
            <a:srgbClr val="55D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HYPERVISOR</a:t>
            </a:r>
            <a:endParaRPr kumimoji="1" lang="ko-KR" altLang="en-US" sz="16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03926" y="3611790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55225" y="3602088"/>
            <a:ext cx="1103731" cy="541033"/>
          </a:xfrm>
          <a:prstGeom prst="rect">
            <a:avLst/>
          </a:prstGeom>
          <a:solidFill>
            <a:srgbClr val="6AB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Guest OS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52628" y="4950713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052628" y="5632895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058452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09750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561049" y="2528245"/>
            <a:ext cx="1103731" cy="541033"/>
          </a:xfrm>
          <a:prstGeom prst="rect">
            <a:avLst/>
          </a:prstGeom>
          <a:solidFill>
            <a:srgbClr val="0D8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App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058452" y="3204497"/>
            <a:ext cx="1103731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309750" y="3204497"/>
            <a:ext cx="2355030" cy="541033"/>
          </a:xfrm>
          <a:prstGeom prst="rect">
            <a:avLst/>
          </a:prstGeom>
          <a:solidFill>
            <a:srgbClr val="04B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latin typeface="Andale Mono" charset="0"/>
                <a:ea typeface="Andale Mono" charset="0"/>
                <a:cs typeface="Andale Mono" charset="0"/>
              </a:rPr>
              <a:t>Bin/Libs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58452" y="3877784"/>
            <a:ext cx="3606328" cy="571536"/>
          </a:xfrm>
          <a:prstGeom prst="rect">
            <a:avLst/>
          </a:prstGeom>
          <a:solidFill>
            <a:srgbClr val="73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latin typeface="Andale Mono" charset="0"/>
                <a:ea typeface="Andale Mono" charset="0"/>
                <a:cs typeface="Andale Mono" charset="0"/>
              </a:rPr>
              <a:t>Docker Engine</a:t>
            </a:r>
            <a:endParaRPr kumimoji="1" lang="ko-KR" altLang="en-US" sz="16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058452" y="4559966"/>
            <a:ext cx="3606328" cy="571536"/>
          </a:xfrm>
          <a:prstGeom prst="rect">
            <a:avLst/>
          </a:prstGeom>
          <a:solidFill>
            <a:srgbClr val="AB8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HOST OPERATING SYSTEM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058452" y="5242148"/>
            <a:ext cx="3606328" cy="571536"/>
          </a:xfrm>
          <a:prstGeom prst="rect">
            <a:avLst/>
          </a:prstGeom>
          <a:solidFill>
            <a:srgbClr val="3E5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INFRASTRUCTURE</a:t>
            </a:r>
            <a:endParaRPr kumimoji="1" lang="ko-KR" altLang="en-US" sz="160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35251" y="1882469"/>
            <a:ext cx="4041081" cy="446848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54411" y="2193542"/>
            <a:ext cx="1215074" cy="2032537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911974" y="1894501"/>
            <a:ext cx="3923884" cy="4111931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12871" y="1689015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VM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930996" y="1735114"/>
            <a:ext cx="1885838" cy="36111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Container</a:t>
            </a:r>
            <a:endParaRPr kumimoji="1" lang="ko-KR" altLang="en-US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261585" y="2449659"/>
            <a:ext cx="2468804" cy="1361108"/>
          </a:xfrm>
          <a:prstGeom prst="rect">
            <a:avLst/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74" name="왼쪽 중괄호 108"/>
          <p:cNvSpPr/>
          <p:nvPr/>
        </p:nvSpPr>
        <p:spPr bwMode="auto">
          <a:xfrm>
            <a:off x="1781868" y="2305499"/>
            <a:ext cx="219986" cy="1797995"/>
          </a:xfrm>
          <a:prstGeom prst="leftBrace">
            <a:avLst>
              <a:gd name="adj1" fmla="val 34139"/>
              <a:gd name="adj2" fmla="val 17281"/>
            </a:avLst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0731" y="2096230"/>
            <a:ext cx="1309717" cy="121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VM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을 설치 및 구동에 부하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속도가 느림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용량 낭비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  <a:p>
            <a:pPr marL="180975" indent="-1809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고딕 B" panose="02020603020101020101" pitchFamily="18" charset="-127"/>
                <a:ea typeface="Rix고딕 B" panose="02020603020101020101" pitchFamily="18" charset="-127"/>
              </a:rPr>
              <a:t>이식성 ↓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1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19040</TotalTime>
  <Words>5829</Words>
  <Application>Microsoft Macintosh PowerPoint</Application>
  <PresentationFormat>와이드스크린</PresentationFormat>
  <Paragraphs>1679</Paragraphs>
  <Slides>71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6" baseType="lpstr">
      <vt:lpstr>맑은 고딕</vt:lpstr>
      <vt:lpstr>Andale Mono</vt:lpstr>
      <vt:lpstr>KoPub돋움체 Medium</vt:lpstr>
      <vt:lpstr>Mangal</vt:lpstr>
      <vt:lpstr>Noto Sans</vt:lpstr>
      <vt:lpstr>Noto Sans CJK JP Bold</vt:lpstr>
      <vt:lpstr>Noto Sans CJK KR Black</vt:lpstr>
      <vt:lpstr>Noto Sans CJK KR Bold</vt:lpstr>
      <vt:lpstr>Noto Sans CJK KR Medium</vt:lpstr>
      <vt:lpstr>Noto Sans CJK TC Black</vt:lpstr>
      <vt:lpstr>Rix고딕 B</vt:lpstr>
      <vt:lpstr>Segoe UI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kang hunkee</cp:lastModifiedBy>
  <cp:revision>432</cp:revision>
  <dcterms:created xsi:type="dcterms:W3CDTF">2018-03-05T04:44:33Z</dcterms:created>
  <dcterms:modified xsi:type="dcterms:W3CDTF">2019-01-17T06:33:44Z</dcterms:modified>
</cp:coreProperties>
</file>